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81" r:id="rId4"/>
    <p:sldId id="272" r:id="rId5"/>
    <p:sldId id="258" r:id="rId6"/>
    <p:sldId id="259" r:id="rId7"/>
    <p:sldId id="282" r:id="rId8"/>
    <p:sldId id="261" r:id="rId9"/>
    <p:sldId id="262" r:id="rId10"/>
    <p:sldId id="273" r:id="rId11"/>
    <p:sldId id="264" r:id="rId12"/>
    <p:sldId id="283" r:id="rId13"/>
    <p:sldId id="278" r:id="rId14"/>
    <p:sldId id="279" r:id="rId15"/>
    <p:sldId id="267" r:id="rId16"/>
    <p:sldId id="277" r:id="rId17"/>
    <p:sldId id="260" r:id="rId18"/>
    <p:sldId id="284" r:id="rId19"/>
    <p:sldId id="265" r:id="rId20"/>
    <p:sldId id="266" r:id="rId21"/>
    <p:sldId id="268" r:id="rId22"/>
    <p:sldId id="270" r:id="rId23"/>
    <p:sldId id="274" r:id="rId24"/>
    <p:sldId id="276" r:id="rId25"/>
    <p:sldId id="27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p:restoredTop sz="94698"/>
  </p:normalViewPr>
  <p:slideViewPr>
    <p:cSldViewPr snapToGrid="0" snapToObjects="1">
      <p:cViewPr varScale="1">
        <p:scale>
          <a:sx n="157" d="100"/>
          <a:sy n="157" d="100"/>
        </p:scale>
        <p:origin x="9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682438-DC87-F34D-970A-C9ADE2A0EC05}" type="datetimeFigureOut">
              <a:rPr lang="en-US" smtClean="0"/>
              <a:t>9/24/19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D7167B-DC61-664C-B014-05F076FBB02E}" type="slidenum">
              <a:rPr lang="en-US" smtClean="0"/>
              <a:t>‹#›</a:t>
            </a:fld>
            <a:endParaRPr lang="en-US"/>
          </a:p>
        </p:txBody>
      </p:sp>
    </p:spTree>
    <p:extLst>
      <p:ext uri="{BB962C8B-B14F-4D97-AF65-F5344CB8AC3E}">
        <p14:creationId xmlns:p14="http://schemas.microsoft.com/office/powerpoint/2010/main" val="29021496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D7167B-DC61-664C-B014-05F076FBB02E}" type="slidenum">
              <a:rPr lang="en-US" smtClean="0"/>
              <a:t>1</a:t>
            </a:fld>
            <a:endParaRPr lang="en-US"/>
          </a:p>
        </p:txBody>
      </p:sp>
    </p:spTree>
    <p:extLst>
      <p:ext uri="{BB962C8B-B14F-4D97-AF65-F5344CB8AC3E}">
        <p14:creationId xmlns:p14="http://schemas.microsoft.com/office/powerpoint/2010/main" val="247642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“Computational and Data Science Research Specialist”</a:t>
            </a:r>
          </a:p>
        </p:txBody>
      </p:sp>
      <p:sp>
        <p:nvSpPr>
          <p:cNvPr id="4" name="Slide Number Placeholder 3"/>
          <p:cNvSpPr>
            <a:spLocks noGrp="1"/>
          </p:cNvSpPr>
          <p:nvPr>
            <p:ph type="sldNum" sz="quarter" idx="10"/>
          </p:nvPr>
        </p:nvSpPr>
        <p:spPr/>
        <p:txBody>
          <a:bodyPr/>
          <a:lstStyle/>
          <a:p>
            <a:fld id="{E0D7167B-DC61-664C-B014-05F076FBB02E}" type="slidenum">
              <a:rPr lang="en-US" smtClean="0"/>
              <a:t>3</a:t>
            </a:fld>
            <a:endParaRPr lang="en-US"/>
          </a:p>
        </p:txBody>
      </p:sp>
    </p:spTree>
    <p:extLst>
      <p:ext uri="{BB962C8B-B14F-4D97-AF65-F5344CB8AC3E}">
        <p14:creationId xmlns:p14="http://schemas.microsoft.com/office/powerpoint/2010/main" val="241817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Kuanie</a:t>
            </a:r>
            <a:r>
              <a:rPr lang="en-US" dirty="0"/>
              <a:t> says to make it red.</a:t>
            </a:r>
          </a:p>
        </p:txBody>
      </p:sp>
      <p:sp>
        <p:nvSpPr>
          <p:cNvPr id="4" name="Slide Number Placeholder 3"/>
          <p:cNvSpPr>
            <a:spLocks noGrp="1"/>
          </p:cNvSpPr>
          <p:nvPr>
            <p:ph type="sldNum" sz="quarter" idx="10"/>
          </p:nvPr>
        </p:nvSpPr>
        <p:spPr/>
        <p:txBody>
          <a:bodyPr/>
          <a:lstStyle/>
          <a:p>
            <a:fld id="{E0D7167B-DC61-664C-B014-05F076FBB02E}" type="slidenum">
              <a:rPr lang="en-US" smtClean="0"/>
              <a:t>5</a:t>
            </a:fld>
            <a:endParaRPr lang="en-US"/>
          </a:p>
        </p:txBody>
      </p:sp>
    </p:spTree>
    <p:extLst>
      <p:ext uri="{BB962C8B-B14F-4D97-AF65-F5344CB8AC3E}">
        <p14:creationId xmlns:p14="http://schemas.microsoft.com/office/powerpoint/2010/main" val="161984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appropriate because data is asymmetric</a:t>
            </a:r>
            <a:r>
              <a:rPr lang="en-US" baseline="0" dirty="0"/>
              <a:t> and it can’t be normally distributed </a:t>
            </a:r>
            <a:r>
              <a:rPr lang="mr-IN" baseline="0" dirty="0"/>
              <a:t>–</a:t>
            </a:r>
            <a:r>
              <a:rPr lang="en-US" baseline="0" dirty="0"/>
              <a:t> data can’t cross zero!</a:t>
            </a:r>
            <a:endParaRPr lang="en-US" dirty="0"/>
          </a:p>
        </p:txBody>
      </p:sp>
      <p:sp>
        <p:nvSpPr>
          <p:cNvPr id="4" name="Slide Number Placeholder 3"/>
          <p:cNvSpPr>
            <a:spLocks noGrp="1"/>
          </p:cNvSpPr>
          <p:nvPr>
            <p:ph type="sldNum" sz="quarter" idx="10"/>
          </p:nvPr>
        </p:nvSpPr>
        <p:spPr/>
        <p:txBody>
          <a:bodyPr/>
          <a:lstStyle/>
          <a:p>
            <a:fld id="{E0D7167B-DC61-664C-B014-05F076FBB02E}" type="slidenum">
              <a:rPr lang="en-US" smtClean="0"/>
              <a:t>15</a:t>
            </a:fld>
            <a:endParaRPr lang="en-US"/>
          </a:p>
        </p:txBody>
      </p:sp>
    </p:spTree>
    <p:extLst>
      <p:ext uri="{BB962C8B-B14F-4D97-AF65-F5344CB8AC3E}">
        <p14:creationId xmlns:p14="http://schemas.microsoft.com/office/powerpoint/2010/main" val="2855057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54A037-772F-0242-B399-DE0FB0032BB5}"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344160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54A037-772F-0242-B399-DE0FB0032BB5}"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3379620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54A037-772F-0242-B399-DE0FB0032BB5}"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369600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54A037-772F-0242-B399-DE0FB0032BB5}"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988089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54A037-772F-0242-B399-DE0FB0032BB5}"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3609791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54A037-772F-0242-B399-DE0FB0032BB5}"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3333418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54A037-772F-0242-B399-DE0FB0032BB5}" type="datetimeFigureOut">
              <a:rPr lang="en-US" smtClean="0"/>
              <a:t>9/24/19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2922599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54A037-772F-0242-B399-DE0FB0032BB5}" type="datetimeFigureOut">
              <a:rPr lang="en-US" smtClean="0"/>
              <a:t>9/24/19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171416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54A037-772F-0242-B399-DE0FB0032BB5}" type="datetimeFigureOut">
              <a:rPr lang="en-US" smtClean="0"/>
              <a:t>9/24/19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2954095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54A037-772F-0242-B399-DE0FB0032BB5}"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2978347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54A037-772F-0242-B399-DE0FB0032BB5}"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B114D-0781-5D4C-B2ED-097A619C0CBE}" type="slidenum">
              <a:rPr lang="en-US" smtClean="0"/>
              <a:t>‹#›</a:t>
            </a:fld>
            <a:endParaRPr lang="en-US"/>
          </a:p>
        </p:txBody>
      </p:sp>
    </p:spTree>
    <p:extLst>
      <p:ext uri="{BB962C8B-B14F-4D97-AF65-F5344CB8AC3E}">
        <p14:creationId xmlns:p14="http://schemas.microsoft.com/office/powerpoint/2010/main" val="2721762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54A037-772F-0242-B399-DE0FB0032BB5}" type="datetimeFigureOut">
              <a:rPr lang="en-US" smtClean="0"/>
              <a:t>9/24/19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B114D-0781-5D4C-B2ED-097A619C0CBE}" type="slidenum">
              <a:rPr lang="en-US" smtClean="0"/>
              <a:t>‹#›</a:t>
            </a:fld>
            <a:endParaRPr lang="en-US"/>
          </a:p>
        </p:txBody>
      </p:sp>
    </p:spTree>
    <p:extLst>
      <p:ext uri="{BB962C8B-B14F-4D97-AF65-F5344CB8AC3E}">
        <p14:creationId xmlns:p14="http://schemas.microsoft.com/office/powerpoint/2010/main" val="1757889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mp.pl/kardiologiapolska/en/node/14216/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Ways to Work Through Common Statistical Problems in Biology</a:t>
            </a:r>
            <a:br>
              <a:rPr lang="en-US" dirty="0"/>
            </a:br>
            <a:br>
              <a:rPr lang="en-US" dirty="0"/>
            </a:br>
            <a:r>
              <a:rPr lang="en-US" sz="3300" dirty="0"/>
              <a:t>David Siegel, </a:t>
            </a:r>
            <a:r>
              <a:rPr lang="en-US" sz="3300" dirty="0" err="1"/>
              <a:t>Sulggi</a:t>
            </a:r>
            <a:r>
              <a:rPr lang="en-US" sz="3300" dirty="0"/>
              <a:t> Lee Lab</a:t>
            </a:r>
          </a:p>
        </p:txBody>
      </p:sp>
    </p:spTree>
    <p:extLst>
      <p:ext uri="{BB962C8B-B14F-4D97-AF65-F5344CB8AC3E}">
        <p14:creationId xmlns:p14="http://schemas.microsoft.com/office/powerpoint/2010/main" val="2617082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11" y="274638"/>
            <a:ext cx="8652143" cy="1143000"/>
          </a:xfrm>
        </p:spPr>
        <p:txBody>
          <a:bodyPr>
            <a:normAutofit fontScale="90000"/>
          </a:bodyPr>
          <a:lstStyle/>
          <a:p>
            <a:r>
              <a:rPr lang="en-US" dirty="0"/>
              <a:t>This Can Also Be Viewed as a Q-Q Plot:</a:t>
            </a:r>
          </a:p>
        </p:txBody>
      </p:sp>
      <p:pic>
        <p:nvPicPr>
          <p:cNvPr id="3" name="Picture 2">
            <a:extLst>
              <a:ext uri="{FF2B5EF4-FFF2-40B4-BE49-F238E27FC236}">
                <a16:creationId xmlns:a16="http://schemas.microsoft.com/office/drawing/2014/main" id="{77C8AD91-943D-5943-B15C-8F50A88E6914}"/>
              </a:ext>
            </a:extLst>
          </p:cNvPr>
          <p:cNvPicPr>
            <a:picLocks noChangeAspect="1"/>
          </p:cNvPicPr>
          <p:nvPr/>
        </p:nvPicPr>
        <p:blipFill rotWithShape="1">
          <a:blip r:embed="rId2"/>
          <a:srcRect t="6666"/>
          <a:stretch/>
        </p:blipFill>
        <p:spPr>
          <a:xfrm>
            <a:off x="1815650" y="2200001"/>
            <a:ext cx="4800600" cy="3307114"/>
          </a:xfrm>
          <a:prstGeom prst="rect">
            <a:avLst/>
          </a:prstGeom>
        </p:spPr>
      </p:pic>
      <p:cxnSp>
        <p:nvCxnSpPr>
          <p:cNvPr id="5" name="Straight Arrow Connector 4">
            <a:extLst>
              <a:ext uri="{FF2B5EF4-FFF2-40B4-BE49-F238E27FC236}">
                <a16:creationId xmlns:a16="http://schemas.microsoft.com/office/drawing/2014/main" id="{057A9D43-FDD7-E645-97C7-76927C23B160}"/>
              </a:ext>
            </a:extLst>
          </p:cNvPr>
          <p:cNvCxnSpPr>
            <a:cxnSpLocks/>
          </p:cNvCxnSpPr>
          <p:nvPr/>
        </p:nvCxnSpPr>
        <p:spPr>
          <a:xfrm>
            <a:off x="4215950" y="1543986"/>
            <a:ext cx="388418" cy="173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B91ED78-E6EF-6844-ACA4-FE950D0BC34A}"/>
              </a:ext>
            </a:extLst>
          </p:cNvPr>
          <p:cNvSpPr txBox="1"/>
          <p:nvPr/>
        </p:nvSpPr>
        <p:spPr>
          <a:xfrm>
            <a:off x="3602879" y="1220821"/>
            <a:ext cx="5151377" cy="646331"/>
          </a:xfrm>
          <a:prstGeom prst="rect">
            <a:avLst/>
          </a:prstGeom>
          <a:noFill/>
        </p:spPr>
        <p:txBody>
          <a:bodyPr wrap="square" rtlCol="0">
            <a:spAutoFit/>
          </a:bodyPr>
          <a:lstStyle/>
          <a:p>
            <a:r>
              <a:rPr lang="en-US" dirty="0"/>
              <a:t>Inflated because it’s simulated under the alternate.</a:t>
            </a:r>
            <a:endParaRPr lang="en-US" dirty="0">
              <a:sym typeface="Wingdings" pitchFamily="2" charset="2"/>
            </a:endParaRPr>
          </a:p>
          <a:p>
            <a:pPr algn="r"/>
            <a:r>
              <a:rPr lang="en-US" dirty="0">
                <a:sym typeface="Wingdings" pitchFamily="2" charset="2"/>
              </a:rPr>
              <a:t>Power is limited so no “true positives”.</a:t>
            </a:r>
            <a:endParaRPr lang="en-US" dirty="0"/>
          </a:p>
        </p:txBody>
      </p:sp>
      <p:cxnSp>
        <p:nvCxnSpPr>
          <p:cNvPr id="7" name="Straight Arrow Connector 6">
            <a:extLst>
              <a:ext uri="{FF2B5EF4-FFF2-40B4-BE49-F238E27FC236}">
                <a16:creationId xmlns:a16="http://schemas.microsoft.com/office/drawing/2014/main" id="{0B4C54A9-469A-F741-8F22-52D2777F9036}"/>
              </a:ext>
            </a:extLst>
          </p:cNvPr>
          <p:cNvCxnSpPr>
            <a:cxnSpLocks/>
          </p:cNvCxnSpPr>
          <p:nvPr/>
        </p:nvCxnSpPr>
        <p:spPr>
          <a:xfrm flipH="1">
            <a:off x="6385810" y="1852162"/>
            <a:ext cx="1454252" cy="7111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883BE515-D690-4049-A136-5F4DE70FECD0}"/>
              </a:ext>
            </a:extLst>
          </p:cNvPr>
          <p:cNvSpPr/>
          <p:nvPr/>
        </p:nvSpPr>
        <p:spPr>
          <a:xfrm>
            <a:off x="4984230" y="2363821"/>
            <a:ext cx="1768839" cy="929394"/>
          </a:xfrm>
          <a:prstGeom prst="ellipse">
            <a:avLst/>
          </a:prstGeom>
          <a:noFill/>
          <a:ln>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017F8739-307E-334A-B4D1-EB6BF520ED24}"/>
              </a:ext>
            </a:extLst>
          </p:cNvPr>
          <p:cNvCxnSpPr>
            <a:cxnSpLocks/>
          </p:cNvCxnSpPr>
          <p:nvPr/>
        </p:nvCxnSpPr>
        <p:spPr>
          <a:xfrm flipH="1" flipV="1">
            <a:off x="6651338" y="3049207"/>
            <a:ext cx="771994" cy="216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B32F27-C9DC-BE4C-9202-9B36AF5FF86B}"/>
              </a:ext>
            </a:extLst>
          </p:cNvPr>
          <p:cNvSpPr txBox="1"/>
          <p:nvPr/>
        </p:nvSpPr>
        <p:spPr>
          <a:xfrm>
            <a:off x="7360170" y="2998033"/>
            <a:ext cx="1648919" cy="1200329"/>
          </a:xfrm>
          <a:prstGeom prst="rect">
            <a:avLst/>
          </a:prstGeom>
          <a:noFill/>
        </p:spPr>
        <p:txBody>
          <a:bodyPr wrap="square" rtlCol="0">
            <a:spAutoFit/>
          </a:bodyPr>
          <a:lstStyle/>
          <a:p>
            <a:r>
              <a:rPr lang="en-US" dirty="0"/>
              <a:t>On the other hand, probably most of these top hits are </a:t>
            </a:r>
          </a:p>
        </p:txBody>
      </p:sp>
      <p:pic>
        <p:nvPicPr>
          <p:cNvPr id="4" name="Picture 3">
            <a:extLst>
              <a:ext uri="{FF2B5EF4-FFF2-40B4-BE49-F238E27FC236}">
                <a16:creationId xmlns:a16="http://schemas.microsoft.com/office/drawing/2014/main" id="{65FA81C6-B4F7-B341-80AE-B56C7BBDC038}"/>
              </a:ext>
            </a:extLst>
          </p:cNvPr>
          <p:cNvPicPr>
            <a:picLocks noChangeAspect="1"/>
          </p:cNvPicPr>
          <p:nvPr/>
        </p:nvPicPr>
        <p:blipFill>
          <a:blip r:embed="rId3"/>
          <a:stretch>
            <a:fillRect/>
          </a:stretch>
        </p:blipFill>
        <p:spPr>
          <a:xfrm>
            <a:off x="6717505" y="5167622"/>
            <a:ext cx="2426495" cy="1701114"/>
          </a:xfrm>
          <a:prstGeom prst="rect">
            <a:avLst/>
          </a:prstGeom>
        </p:spPr>
      </p:pic>
      <p:sp>
        <p:nvSpPr>
          <p:cNvPr id="6" name="TextBox 5">
            <a:extLst>
              <a:ext uri="{FF2B5EF4-FFF2-40B4-BE49-F238E27FC236}">
                <a16:creationId xmlns:a16="http://schemas.microsoft.com/office/drawing/2014/main" id="{98AF0EFF-C195-1E4A-9FC9-9F155858732B}"/>
              </a:ext>
            </a:extLst>
          </p:cNvPr>
          <p:cNvSpPr txBox="1"/>
          <p:nvPr/>
        </p:nvSpPr>
        <p:spPr>
          <a:xfrm>
            <a:off x="6978628" y="4888908"/>
            <a:ext cx="2103301" cy="369332"/>
          </a:xfrm>
          <a:prstGeom prst="rect">
            <a:avLst/>
          </a:prstGeom>
          <a:noFill/>
        </p:spPr>
        <p:txBody>
          <a:bodyPr wrap="square" rtlCol="0">
            <a:spAutoFit/>
          </a:bodyPr>
          <a:lstStyle/>
          <a:p>
            <a:pPr algn="ctr"/>
            <a:r>
              <a:rPr lang="en-US" dirty="0"/>
              <a:t>Null Data Example</a:t>
            </a:r>
          </a:p>
        </p:txBody>
      </p:sp>
    </p:spTree>
    <p:extLst>
      <p:ext uri="{BB962C8B-B14F-4D97-AF65-F5344CB8AC3E}">
        <p14:creationId xmlns:p14="http://schemas.microsoft.com/office/powerpoint/2010/main" val="121708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Here’s what p-value adjustment does:</a:t>
            </a:r>
          </a:p>
        </p:txBody>
      </p:sp>
      <p:sp>
        <p:nvSpPr>
          <p:cNvPr id="3" name="TextBox 2">
            <a:extLst>
              <a:ext uri="{FF2B5EF4-FFF2-40B4-BE49-F238E27FC236}">
                <a16:creationId xmlns:a16="http://schemas.microsoft.com/office/drawing/2014/main" id="{5DF26F02-ACF3-4A43-8E4D-635F027C2B92}"/>
              </a:ext>
            </a:extLst>
          </p:cNvPr>
          <p:cNvSpPr txBox="1"/>
          <p:nvPr/>
        </p:nvSpPr>
        <p:spPr>
          <a:xfrm>
            <a:off x="0" y="2084862"/>
            <a:ext cx="2908093" cy="2862322"/>
          </a:xfrm>
          <a:prstGeom prst="rect">
            <a:avLst/>
          </a:prstGeom>
          <a:noFill/>
        </p:spPr>
        <p:txBody>
          <a:bodyPr wrap="square" rtlCol="0">
            <a:spAutoFit/>
          </a:bodyPr>
          <a:lstStyle/>
          <a:p>
            <a:r>
              <a:rPr lang="en-US" dirty="0"/>
              <a:t>7.785188391923002e-06, 1.7755953024079723e-05, 2.9282140285663672e-05, 5.9078750623536654e-05, 7.248526033710004e-05, 8.023718422956629e-05, 8.322770575904172e-05, 8.722930766644122e-05, 0.00010209057566724905, 0.00011112480578984869</a:t>
            </a:r>
          </a:p>
        </p:txBody>
      </p:sp>
      <p:sp>
        <p:nvSpPr>
          <p:cNvPr id="4" name="TextBox 3">
            <a:extLst>
              <a:ext uri="{FF2B5EF4-FFF2-40B4-BE49-F238E27FC236}">
                <a16:creationId xmlns:a16="http://schemas.microsoft.com/office/drawing/2014/main" id="{66A7C67F-F6D4-B240-A8C7-07E8129ADEBA}"/>
              </a:ext>
            </a:extLst>
          </p:cNvPr>
          <p:cNvSpPr txBox="1"/>
          <p:nvPr/>
        </p:nvSpPr>
        <p:spPr>
          <a:xfrm>
            <a:off x="6355834" y="2062215"/>
            <a:ext cx="3350302" cy="2862322"/>
          </a:xfrm>
          <a:prstGeom prst="rect">
            <a:avLst/>
          </a:prstGeom>
          <a:noFill/>
        </p:spPr>
        <p:txBody>
          <a:bodyPr wrap="square" rtlCol="0">
            <a:spAutoFit/>
          </a:bodyPr>
          <a:lstStyle/>
          <a:p>
            <a:r>
              <a:rPr lang="en-US" dirty="0"/>
              <a:t>0.07785188391923002, 0.08877976512039862, 0.09760713428554559, 0.10903663458305153, 0.10903663458305153, 0.10903663458305153, 0.10903663458305153, 0.10903663458305153, 0.11078973389620275, 0.11078973389620275</a:t>
            </a:r>
          </a:p>
        </p:txBody>
      </p:sp>
      <p:sp>
        <p:nvSpPr>
          <p:cNvPr id="5" name="TextBox 4">
            <a:extLst>
              <a:ext uri="{FF2B5EF4-FFF2-40B4-BE49-F238E27FC236}">
                <a16:creationId xmlns:a16="http://schemas.microsoft.com/office/drawing/2014/main" id="{ED790750-6435-AF47-BABE-7D7D58DA0BC5}"/>
              </a:ext>
            </a:extLst>
          </p:cNvPr>
          <p:cNvSpPr txBox="1"/>
          <p:nvPr/>
        </p:nvSpPr>
        <p:spPr>
          <a:xfrm>
            <a:off x="149903" y="1574128"/>
            <a:ext cx="2375941" cy="369332"/>
          </a:xfrm>
          <a:prstGeom prst="rect">
            <a:avLst/>
          </a:prstGeom>
          <a:noFill/>
        </p:spPr>
        <p:txBody>
          <a:bodyPr wrap="square" rtlCol="0">
            <a:spAutoFit/>
          </a:bodyPr>
          <a:lstStyle/>
          <a:p>
            <a:pPr algn="ctr"/>
            <a:r>
              <a:rPr lang="en-US" u="sng" dirty="0"/>
              <a:t>10 Smallest P-Values</a:t>
            </a:r>
          </a:p>
        </p:txBody>
      </p:sp>
      <p:sp>
        <p:nvSpPr>
          <p:cNvPr id="6" name="TextBox 5">
            <a:extLst>
              <a:ext uri="{FF2B5EF4-FFF2-40B4-BE49-F238E27FC236}">
                <a16:creationId xmlns:a16="http://schemas.microsoft.com/office/drawing/2014/main" id="{577B7C2E-3CDA-8A40-9151-0776CB34AA37}"/>
              </a:ext>
            </a:extLst>
          </p:cNvPr>
          <p:cNvSpPr txBox="1"/>
          <p:nvPr/>
        </p:nvSpPr>
        <p:spPr>
          <a:xfrm>
            <a:off x="6355834" y="1515074"/>
            <a:ext cx="2375941" cy="369332"/>
          </a:xfrm>
          <a:prstGeom prst="rect">
            <a:avLst/>
          </a:prstGeom>
          <a:noFill/>
        </p:spPr>
        <p:txBody>
          <a:bodyPr wrap="square" rtlCol="0">
            <a:spAutoFit/>
          </a:bodyPr>
          <a:lstStyle/>
          <a:p>
            <a:pPr algn="ctr"/>
            <a:r>
              <a:rPr lang="en-US" u="sng" dirty="0"/>
              <a:t>FDR/BH-adjusted</a:t>
            </a:r>
          </a:p>
        </p:txBody>
      </p:sp>
      <p:sp>
        <p:nvSpPr>
          <p:cNvPr id="7" name="TextBox 6">
            <a:extLst>
              <a:ext uri="{FF2B5EF4-FFF2-40B4-BE49-F238E27FC236}">
                <a16:creationId xmlns:a16="http://schemas.microsoft.com/office/drawing/2014/main" id="{4DA80FEC-DCB7-B244-9517-D8155FB97C3B}"/>
              </a:ext>
            </a:extLst>
          </p:cNvPr>
          <p:cNvSpPr txBox="1"/>
          <p:nvPr/>
        </p:nvSpPr>
        <p:spPr>
          <a:xfrm>
            <a:off x="6235909" y="5103674"/>
            <a:ext cx="2930577" cy="1754326"/>
          </a:xfrm>
          <a:prstGeom prst="rect">
            <a:avLst/>
          </a:prstGeom>
          <a:noFill/>
        </p:spPr>
        <p:txBody>
          <a:bodyPr wrap="square" rtlCol="0">
            <a:spAutoFit/>
          </a:bodyPr>
          <a:lstStyle/>
          <a:p>
            <a:r>
              <a:rPr lang="en-US" dirty="0"/>
              <a:t>None of these are less than 0.05, but the FDR of 0.11 means only 1 out of 10 is likely to be a false positive.  Just don’t know which!</a:t>
            </a:r>
          </a:p>
          <a:p>
            <a:r>
              <a:rPr lang="en-US" dirty="0"/>
              <a:t>This is not a p-value.</a:t>
            </a:r>
          </a:p>
        </p:txBody>
      </p:sp>
      <p:sp>
        <p:nvSpPr>
          <p:cNvPr id="8" name="TextBox 7">
            <a:extLst>
              <a:ext uri="{FF2B5EF4-FFF2-40B4-BE49-F238E27FC236}">
                <a16:creationId xmlns:a16="http://schemas.microsoft.com/office/drawing/2014/main" id="{371CF98C-1AA2-6341-BA1C-F9190EF37CFB}"/>
              </a:ext>
            </a:extLst>
          </p:cNvPr>
          <p:cNvSpPr txBox="1"/>
          <p:nvPr/>
        </p:nvSpPr>
        <p:spPr>
          <a:xfrm>
            <a:off x="3117954" y="2084862"/>
            <a:ext cx="2825646" cy="2862322"/>
          </a:xfrm>
          <a:prstGeom prst="rect">
            <a:avLst/>
          </a:prstGeom>
          <a:noFill/>
        </p:spPr>
        <p:txBody>
          <a:bodyPr wrap="square" rtlCol="0">
            <a:spAutoFit/>
          </a:bodyPr>
          <a:lstStyle/>
          <a:p>
            <a:r>
              <a:rPr lang="en-US" dirty="0"/>
              <a:t>0.07785188391923002, 0.17755953024079724, 0.2928214028566367, 0.5907875062353666, 0.7248526033710004, 0.8023718422956629, 0.8322770575904173, 0.8722930766644122, 1.0209057566724906, 1.111248057898487</a:t>
            </a:r>
          </a:p>
        </p:txBody>
      </p:sp>
      <p:sp>
        <p:nvSpPr>
          <p:cNvPr id="9" name="TextBox 8">
            <a:extLst>
              <a:ext uri="{FF2B5EF4-FFF2-40B4-BE49-F238E27FC236}">
                <a16:creationId xmlns:a16="http://schemas.microsoft.com/office/drawing/2014/main" id="{D814C96A-CB76-6649-9BEA-9BB4A8CE72B1}"/>
              </a:ext>
            </a:extLst>
          </p:cNvPr>
          <p:cNvSpPr txBox="1"/>
          <p:nvPr/>
        </p:nvSpPr>
        <p:spPr>
          <a:xfrm>
            <a:off x="3038007" y="1555260"/>
            <a:ext cx="2375941" cy="369332"/>
          </a:xfrm>
          <a:prstGeom prst="rect">
            <a:avLst/>
          </a:prstGeom>
          <a:noFill/>
        </p:spPr>
        <p:txBody>
          <a:bodyPr wrap="square" rtlCol="0">
            <a:spAutoFit/>
          </a:bodyPr>
          <a:lstStyle/>
          <a:p>
            <a:pPr algn="ctr"/>
            <a:r>
              <a:rPr lang="en-US" u="sng" dirty="0"/>
              <a:t>Bonferroni Corrected</a:t>
            </a:r>
          </a:p>
        </p:txBody>
      </p:sp>
      <p:sp>
        <p:nvSpPr>
          <p:cNvPr id="10" name="TextBox 9">
            <a:extLst>
              <a:ext uri="{FF2B5EF4-FFF2-40B4-BE49-F238E27FC236}">
                <a16:creationId xmlns:a16="http://schemas.microsoft.com/office/drawing/2014/main" id="{8C099A39-87DF-AA4F-833E-0DE9C8785212}"/>
              </a:ext>
            </a:extLst>
          </p:cNvPr>
          <p:cNvSpPr txBox="1"/>
          <p:nvPr/>
        </p:nvSpPr>
        <p:spPr>
          <a:xfrm>
            <a:off x="3222885" y="5103674"/>
            <a:ext cx="2323476" cy="923330"/>
          </a:xfrm>
          <a:prstGeom prst="rect">
            <a:avLst/>
          </a:prstGeom>
          <a:noFill/>
        </p:spPr>
        <p:txBody>
          <a:bodyPr wrap="square" rtlCol="0">
            <a:spAutoFit/>
          </a:bodyPr>
          <a:lstStyle/>
          <a:p>
            <a:r>
              <a:rPr lang="en-US" dirty="0"/>
              <a:t>None of these are “significant” at the level of the study…</a:t>
            </a:r>
          </a:p>
        </p:txBody>
      </p:sp>
    </p:spTree>
    <p:extLst>
      <p:ext uri="{BB962C8B-B14F-4D97-AF65-F5344CB8AC3E}">
        <p14:creationId xmlns:p14="http://schemas.microsoft.com/office/powerpoint/2010/main" val="453387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Here’s what p-value adjustment does:</a:t>
            </a:r>
          </a:p>
        </p:txBody>
      </p:sp>
      <p:sp>
        <p:nvSpPr>
          <p:cNvPr id="4" name="TextBox 3">
            <a:extLst>
              <a:ext uri="{FF2B5EF4-FFF2-40B4-BE49-F238E27FC236}">
                <a16:creationId xmlns:a16="http://schemas.microsoft.com/office/drawing/2014/main" id="{66A7C67F-F6D4-B240-A8C7-07E8129ADEBA}"/>
              </a:ext>
            </a:extLst>
          </p:cNvPr>
          <p:cNvSpPr txBox="1"/>
          <p:nvPr/>
        </p:nvSpPr>
        <p:spPr>
          <a:xfrm>
            <a:off x="6355834" y="2062215"/>
            <a:ext cx="3350302" cy="2862322"/>
          </a:xfrm>
          <a:prstGeom prst="rect">
            <a:avLst/>
          </a:prstGeom>
          <a:noFill/>
        </p:spPr>
        <p:txBody>
          <a:bodyPr wrap="square" rtlCol="0">
            <a:spAutoFit/>
          </a:bodyPr>
          <a:lstStyle/>
          <a:p>
            <a:r>
              <a:rPr lang="en-US" dirty="0"/>
              <a:t>0.07785188391923002, 0.08877976512039862, 0.09760713428554559, 0.10903663458305153, 0.10903663458305153, 0.10903663458305153, 0.10903663458305153, 0.10903663458305153, 0.11078973389620275, 0.11078973389620275</a:t>
            </a:r>
          </a:p>
        </p:txBody>
      </p:sp>
      <p:sp>
        <p:nvSpPr>
          <p:cNvPr id="6" name="TextBox 5">
            <a:extLst>
              <a:ext uri="{FF2B5EF4-FFF2-40B4-BE49-F238E27FC236}">
                <a16:creationId xmlns:a16="http://schemas.microsoft.com/office/drawing/2014/main" id="{577B7C2E-3CDA-8A40-9151-0776CB34AA37}"/>
              </a:ext>
            </a:extLst>
          </p:cNvPr>
          <p:cNvSpPr txBox="1"/>
          <p:nvPr/>
        </p:nvSpPr>
        <p:spPr>
          <a:xfrm>
            <a:off x="6355834" y="1515074"/>
            <a:ext cx="2375941" cy="369332"/>
          </a:xfrm>
          <a:prstGeom prst="rect">
            <a:avLst/>
          </a:prstGeom>
          <a:noFill/>
        </p:spPr>
        <p:txBody>
          <a:bodyPr wrap="square" rtlCol="0">
            <a:spAutoFit/>
          </a:bodyPr>
          <a:lstStyle/>
          <a:p>
            <a:pPr algn="ctr"/>
            <a:r>
              <a:rPr lang="en-US" u="sng" dirty="0"/>
              <a:t>FDR/BH-adjusted</a:t>
            </a:r>
          </a:p>
        </p:txBody>
      </p:sp>
      <p:sp>
        <p:nvSpPr>
          <p:cNvPr id="7" name="TextBox 6">
            <a:extLst>
              <a:ext uri="{FF2B5EF4-FFF2-40B4-BE49-F238E27FC236}">
                <a16:creationId xmlns:a16="http://schemas.microsoft.com/office/drawing/2014/main" id="{4DA80FEC-DCB7-B244-9517-D8155FB97C3B}"/>
              </a:ext>
            </a:extLst>
          </p:cNvPr>
          <p:cNvSpPr txBox="1"/>
          <p:nvPr/>
        </p:nvSpPr>
        <p:spPr>
          <a:xfrm>
            <a:off x="6235909" y="5103674"/>
            <a:ext cx="2930577" cy="1754326"/>
          </a:xfrm>
          <a:prstGeom prst="rect">
            <a:avLst/>
          </a:prstGeom>
          <a:noFill/>
        </p:spPr>
        <p:txBody>
          <a:bodyPr wrap="square" rtlCol="0">
            <a:spAutoFit/>
          </a:bodyPr>
          <a:lstStyle/>
          <a:p>
            <a:r>
              <a:rPr lang="en-US" dirty="0"/>
              <a:t>None of these are less than 0.05, but the FDR of 0.11 means only 1 out of 10 is likely to be a false positive.  Just don’t know which!</a:t>
            </a:r>
          </a:p>
          <a:p>
            <a:r>
              <a:rPr lang="en-US" dirty="0"/>
              <a:t>This is not a p-value.</a:t>
            </a:r>
          </a:p>
        </p:txBody>
      </p:sp>
      <p:sp>
        <p:nvSpPr>
          <p:cNvPr id="11" name="TextBox 10">
            <a:extLst>
              <a:ext uri="{FF2B5EF4-FFF2-40B4-BE49-F238E27FC236}">
                <a16:creationId xmlns:a16="http://schemas.microsoft.com/office/drawing/2014/main" id="{49F85C9F-4756-9440-8DCE-4B837D8A7850}"/>
              </a:ext>
            </a:extLst>
          </p:cNvPr>
          <p:cNvSpPr txBox="1"/>
          <p:nvPr/>
        </p:nvSpPr>
        <p:spPr>
          <a:xfrm>
            <a:off x="825388" y="2799844"/>
            <a:ext cx="5025154" cy="3139321"/>
          </a:xfrm>
          <a:prstGeom prst="rect">
            <a:avLst/>
          </a:prstGeom>
          <a:noFill/>
        </p:spPr>
        <p:txBody>
          <a:bodyPr wrap="square" rtlCol="0">
            <a:spAutoFit/>
          </a:bodyPr>
          <a:lstStyle/>
          <a:p>
            <a:r>
              <a:rPr lang="en-US" dirty="0"/>
              <a:t>Note on nomenclature:</a:t>
            </a:r>
          </a:p>
          <a:p>
            <a:endParaRPr lang="en-US" dirty="0"/>
          </a:p>
          <a:p>
            <a:r>
              <a:rPr lang="en-US" dirty="0"/>
              <a:t>Even though you’re sometimes given these values of p-adjust…</a:t>
            </a:r>
          </a:p>
          <a:p>
            <a:endParaRPr lang="en-US" dirty="0"/>
          </a:p>
          <a:p>
            <a:r>
              <a:rPr lang="en-US" dirty="0"/>
              <a:t>We don’t usually say that the top hit has FDR=0.078 and the second hit has FDR=0.089.</a:t>
            </a:r>
            <a:br>
              <a:rPr lang="en-US" dirty="0"/>
            </a:br>
            <a:r>
              <a:rPr lang="en-US" dirty="0"/>
              <a:t>We say that the top two hits have FDR=0.089.</a:t>
            </a:r>
          </a:p>
          <a:p>
            <a:endParaRPr lang="en-US" dirty="0"/>
          </a:p>
          <a:p>
            <a:r>
              <a:rPr lang="en-US" dirty="0"/>
              <a:t>We talk about the whole group of results up to some threshold.</a:t>
            </a:r>
          </a:p>
        </p:txBody>
      </p:sp>
    </p:spTree>
    <p:extLst>
      <p:ext uri="{BB962C8B-B14F-4D97-AF65-F5344CB8AC3E}">
        <p14:creationId xmlns:p14="http://schemas.microsoft.com/office/powerpoint/2010/main" val="170953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 Multiple Testing Correction Fails, There Are Other Options</a:t>
            </a:r>
          </a:p>
        </p:txBody>
      </p:sp>
      <p:sp>
        <p:nvSpPr>
          <p:cNvPr id="3" name="Content Placeholder 2"/>
          <p:cNvSpPr>
            <a:spLocks noGrp="1"/>
          </p:cNvSpPr>
          <p:nvPr>
            <p:ph idx="1"/>
          </p:nvPr>
        </p:nvSpPr>
        <p:spPr/>
        <p:txBody>
          <a:bodyPr>
            <a:normAutofit lnSpcReduction="10000"/>
          </a:bodyPr>
          <a:lstStyle/>
          <a:p>
            <a:r>
              <a:rPr lang="en-US" dirty="0"/>
              <a:t>Data aggregation can minimize multiple testing burden</a:t>
            </a:r>
          </a:p>
          <a:p>
            <a:pPr lvl="1"/>
            <a:r>
              <a:rPr lang="en-US" dirty="0"/>
              <a:t>In a GWAS study, gene-level analysis instead of SNPs</a:t>
            </a:r>
          </a:p>
          <a:p>
            <a:r>
              <a:rPr lang="en-US" dirty="0"/>
              <a:t>For predictions/modeling, using top SNPs to form a polygenic risk score (PRS) can work even if none of them are genome-wide significant.</a:t>
            </a:r>
          </a:p>
          <a:p>
            <a:r>
              <a:rPr lang="en-US" dirty="0"/>
              <a:t>Be careful of p-hacking.</a:t>
            </a:r>
          </a:p>
        </p:txBody>
      </p:sp>
    </p:spTree>
    <p:extLst>
      <p:ext uri="{BB962C8B-B14F-4D97-AF65-F5344CB8AC3E}">
        <p14:creationId xmlns:p14="http://schemas.microsoft.com/office/powerpoint/2010/main" val="375468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Ways to P-Hack </a:t>
            </a:r>
            <a:br>
              <a:rPr lang="en-US" dirty="0"/>
            </a:br>
            <a:r>
              <a:rPr lang="en-US" dirty="0"/>
              <a:t>(Don’t do this)</a:t>
            </a:r>
          </a:p>
        </p:txBody>
      </p:sp>
      <p:sp>
        <p:nvSpPr>
          <p:cNvPr id="3" name="Content Placeholder 2"/>
          <p:cNvSpPr>
            <a:spLocks noGrp="1"/>
          </p:cNvSpPr>
          <p:nvPr>
            <p:ph idx="1"/>
          </p:nvPr>
        </p:nvSpPr>
        <p:spPr/>
        <p:txBody>
          <a:bodyPr/>
          <a:lstStyle/>
          <a:p>
            <a:r>
              <a:rPr lang="en-US" dirty="0"/>
              <a:t>Try lots of models and use/report the one that works best</a:t>
            </a:r>
          </a:p>
          <a:p>
            <a:r>
              <a:rPr lang="en-US" dirty="0"/>
              <a:t>Collect data until it’s significant</a:t>
            </a:r>
          </a:p>
          <a:p>
            <a:pPr lvl="1"/>
            <a:r>
              <a:rPr lang="en-US" dirty="0"/>
              <a:t>(peeking at data)</a:t>
            </a:r>
          </a:p>
          <a:p>
            <a:r>
              <a:rPr lang="en-US" dirty="0" err="1"/>
              <a:t>etc</a:t>
            </a:r>
            <a:endParaRPr lang="en-US" dirty="0"/>
          </a:p>
        </p:txBody>
      </p:sp>
    </p:spTree>
    <p:extLst>
      <p:ext uri="{BB962C8B-B14F-4D97-AF65-F5344CB8AC3E}">
        <p14:creationId xmlns:p14="http://schemas.microsoft.com/office/powerpoint/2010/main" val="88557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t-Tests</a:t>
            </a:r>
          </a:p>
        </p:txBody>
      </p:sp>
      <p:sp>
        <p:nvSpPr>
          <p:cNvPr id="3" name="Content Placeholder 2"/>
          <p:cNvSpPr>
            <a:spLocks noGrp="1"/>
          </p:cNvSpPr>
          <p:nvPr>
            <p:ph idx="1"/>
          </p:nvPr>
        </p:nvSpPr>
        <p:spPr/>
        <p:txBody>
          <a:bodyPr>
            <a:normAutofit fontScale="92500"/>
          </a:bodyPr>
          <a:lstStyle/>
          <a:p>
            <a:r>
              <a:rPr lang="en-US" dirty="0"/>
              <a:t>Let’s look at some example data (first hit with google: Lippi et al., </a:t>
            </a:r>
            <a:r>
              <a:rPr lang="en-US" dirty="0" err="1"/>
              <a:t>Kardiologia</a:t>
            </a:r>
            <a:r>
              <a:rPr lang="en-US" dirty="0"/>
              <a:t> </a:t>
            </a:r>
            <a:r>
              <a:rPr lang="en-US" dirty="0" err="1"/>
              <a:t>Polska</a:t>
            </a:r>
            <a:r>
              <a:rPr lang="en-US" dirty="0"/>
              <a:t> 2014; 72, 6: 527. </a:t>
            </a:r>
            <a:r>
              <a:rPr lang="en-US" dirty="0">
                <a:hlinkClick r:id="rId3"/>
              </a:rPr>
              <a:t>https://www.mp.pl/kardiologiapolska/en/node/14216/pdf</a:t>
            </a:r>
            <a:r>
              <a:rPr lang="en-US" dirty="0"/>
              <a:t> )</a:t>
            </a:r>
          </a:p>
          <a:p>
            <a:r>
              <a:rPr lang="en-US" dirty="0"/>
              <a:t>First examine p-values.  If we’re being hyper-critical, which should we reject/accept?</a:t>
            </a:r>
          </a:p>
          <a:p>
            <a:r>
              <a:rPr lang="en-US" dirty="0"/>
              <a:t>Now examine data.  Is a t-test appropriate?  What sort, Welch’s or Student’s?  2-sided or 1?</a:t>
            </a:r>
          </a:p>
        </p:txBody>
      </p:sp>
    </p:spTree>
    <p:extLst>
      <p:ext uri="{BB962C8B-B14F-4D97-AF65-F5344CB8AC3E}">
        <p14:creationId xmlns:p14="http://schemas.microsoft.com/office/powerpoint/2010/main" val="2577795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7BDA-0F80-054F-AD0B-D915324FC52D}"/>
              </a:ext>
            </a:extLst>
          </p:cNvPr>
          <p:cNvSpPr>
            <a:spLocks noGrp="1"/>
          </p:cNvSpPr>
          <p:nvPr>
            <p:ph type="title"/>
          </p:nvPr>
        </p:nvSpPr>
        <p:spPr/>
        <p:txBody>
          <a:bodyPr>
            <a:normAutofit/>
          </a:bodyPr>
          <a:lstStyle/>
          <a:p>
            <a:r>
              <a:rPr lang="en-US" dirty="0"/>
              <a:t>Many Types of Distributions...</a:t>
            </a:r>
          </a:p>
        </p:txBody>
      </p:sp>
      <p:pic>
        <p:nvPicPr>
          <p:cNvPr id="4" name="Picture 3">
            <a:extLst>
              <a:ext uri="{FF2B5EF4-FFF2-40B4-BE49-F238E27FC236}">
                <a16:creationId xmlns:a16="http://schemas.microsoft.com/office/drawing/2014/main" id="{F5F30998-59F7-B549-ABB9-5839A7EE1264}"/>
              </a:ext>
            </a:extLst>
          </p:cNvPr>
          <p:cNvPicPr>
            <a:picLocks noChangeAspect="1"/>
          </p:cNvPicPr>
          <p:nvPr/>
        </p:nvPicPr>
        <p:blipFill>
          <a:blip r:embed="rId2"/>
          <a:stretch>
            <a:fillRect/>
          </a:stretch>
        </p:blipFill>
        <p:spPr>
          <a:xfrm>
            <a:off x="2182413" y="1342688"/>
            <a:ext cx="4779173" cy="5165724"/>
          </a:xfrm>
          <a:prstGeom prst="rect">
            <a:avLst/>
          </a:prstGeom>
        </p:spPr>
      </p:pic>
    </p:spTree>
    <p:extLst>
      <p:ext uri="{BB962C8B-B14F-4D97-AF65-F5344CB8AC3E}">
        <p14:creationId xmlns:p14="http://schemas.microsoft.com/office/powerpoint/2010/main" val="230791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a:t>Types of Tests</a:t>
            </a:r>
          </a:p>
        </p:txBody>
      </p:sp>
      <p:sp>
        <p:nvSpPr>
          <p:cNvPr id="3" name="Content Placeholder 2"/>
          <p:cNvSpPr>
            <a:spLocks noGrp="1"/>
          </p:cNvSpPr>
          <p:nvPr>
            <p:ph idx="1"/>
          </p:nvPr>
        </p:nvSpPr>
        <p:spPr>
          <a:xfrm>
            <a:off x="457200" y="1600200"/>
            <a:ext cx="8229600" cy="5055433"/>
          </a:xfrm>
        </p:spPr>
        <p:txBody>
          <a:bodyPr>
            <a:normAutofit/>
          </a:bodyPr>
          <a:lstStyle/>
          <a:p>
            <a:r>
              <a:rPr lang="en-US" dirty="0"/>
              <a:t>t-tests (or F-tests, or 𝝌</a:t>
            </a:r>
            <a:r>
              <a:rPr lang="en-US" baseline="30000" dirty="0"/>
              <a:t>2</a:t>
            </a:r>
            <a:r>
              <a:rPr lang="en-US" dirty="0"/>
              <a:t> tests…) have convenient formulas</a:t>
            </a:r>
          </a:p>
          <a:p>
            <a:r>
              <a:rPr lang="en-US" dirty="0"/>
              <a:t>What if you don’t have a convenient formula?</a:t>
            </a:r>
          </a:p>
          <a:p>
            <a:r>
              <a:rPr lang="en-US" dirty="0"/>
              <a:t>What if you’re not comparing means?</a:t>
            </a:r>
            <a:br>
              <a:rPr lang="en-US" dirty="0"/>
            </a:br>
            <a:r>
              <a:rPr lang="en-US" dirty="0"/>
              <a:t>What about comparing medians or variances or something really ugly?</a:t>
            </a:r>
          </a:p>
        </p:txBody>
      </p:sp>
    </p:spTree>
    <p:extLst>
      <p:ext uri="{BB962C8B-B14F-4D97-AF65-F5344CB8AC3E}">
        <p14:creationId xmlns:p14="http://schemas.microsoft.com/office/powerpoint/2010/main" val="2967907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8C4A-E652-AA4D-8B26-C73C7999DC1C}"/>
              </a:ext>
            </a:extLst>
          </p:cNvPr>
          <p:cNvSpPr>
            <a:spLocks noGrp="1"/>
          </p:cNvSpPr>
          <p:nvPr>
            <p:ph type="title"/>
          </p:nvPr>
        </p:nvSpPr>
        <p:spPr/>
        <p:txBody>
          <a:bodyPr>
            <a:normAutofit/>
          </a:bodyPr>
          <a:lstStyle/>
          <a:p>
            <a:r>
              <a:rPr lang="en-US" dirty="0"/>
              <a:t>Permutation Tests Are Very Useful</a:t>
            </a:r>
          </a:p>
        </p:txBody>
      </p:sp>
      <p:sp>
        <p:nvSpPr>
          <p:cNvPr id="3" name="Content Placeholder 2">
            <a:extLst>
              <a:ext uri="{FF2B5EF4-FFF2-40B4-BE49-F238E27FC236}">
                <a16:creationId xmlns:a16="http://schemas.microsoft.com/office/drawing/2014/main" id="{0697CDDE-E981-0C4E-9C3F-125F5FB46200}"/>
              </a:ext>
            </a:extLst>
          </p:cNvPr>
          <p:cNvSpPr>
            <a:spLocks noGrp="1"/>
          </p:cNvSpPr>
          <p:nvPr>
            <p:ph idx="1"/>
          </p:nvPr>
        </p:nvSpPr>
        <p:spPr>
          <a:xfrm>
            <a:off x="2063815" y="1592108"/>
            <a:ext cx="7080186" cy="4525963"/>
          </a:xfrm>
        </p:spPr>
        <p:txBody>
          <a:bodyPr>
            <a:normAutofit fontScale="92500" lnSpcReduction="20000"/>
          </a:bodyPr>
          <a:lstStyle/>
          <a:p>
            <a:pPr lvl="1"/>
            <a:r>
              <a:rPr lang="en-US" dirty="0"/>
              <a:t>Under the null, two groups of numbers should be identical, so randomly swapping group membership should have no effect.</a:t>
            </a:r>
          </a:p>
          <a:p>
            <a:pPr lvl="1"/>
            <a:r>
              <a:rPr lang="en-US" dirty="0"/>
              <a:t>We can do this a bunch of times, see how often the difference in median (or any other quantity) is bigger than the original difference, and this gives us a p-value.</a:t>
            </a:r>
          </a:p>
          <a:p>
            <a:pPr lvl="1"/>
            <a:r>
              <a:rPr lang="en-US" dirty="0"/>
              <a:t>Requires lots of iterations to get accurate p-values if they’re very small.  To determine p&lt;1e-9, need &gt;1e9 iterations…</a:t>
            </a:r>
          </a:p>
          <a:p>
            <a:pPr lvl="1"/>
            <a:r>
              <a:rPr lang="en-US" dirty="0"/>
              <a:t>Nice because it just uses the empirical data with no other prior (independent of distribution </a:t>
            </a:r>
            <a:r>
              <a:rPr lang="en-US" dirty="0" err="1"/>
              <a:t>etc</a:t>
            </a:r>
            <a:r>
              <a:rPr lang="en-US" dirty="0"/>
              <a:t>)</a:t>
            </a:r>
          </a:p>
          <a:p>
            <a:endParaRPr lang="en-US" dirty="0"/>
          </a:p>
        </p:txBody>
      </p:sp>
      <p:graphicFrame>
        <p:nvGraphicFramePr>
          <p:cNvPr id="4" name="Table 3">
            <a:extLst>
              <a:ext uri="{FF2B5EF4-FFF2-40B4-BE49-F238E27FC236}">
                <a16:creationId xmlns:a16="http://schemas.microsoft.com/office/drawing/2014/main" id="{10F862EE-0AAE-1347-A411-6181620648BC}"/>
              </a:ext>
            </a:extLst>
          </p:cNvPr>
          <p:cNvGraphicFramePr>
            <a:graphicFrameLocks noGrp="1"/>
          </p:cNvGraphicFramePr>
          <p:nvPr>
            <p:extLst>
              <p:ext uri="{D42A27DB-BD31-4B8C-83A1-F6EECF244321}">
                <p14:modId xmlns:p14="http://schemas.microsoft.com/office/powerpoint/2010/main" val="3214175758"/>
              </p:ext>
            </p:extLst>
          </p:nvPr>
        </p:nvGraphicFramePr>
        <p:xfrm>
          <a:off x="0" y="1612404"/>
          <a:ext cx="2063814" cy="5162568"/>
        </p:xfrm>
        <a:graphic>
          <a:graphicData uri="http://schemas.openxmlformats.org/drawingml/2006/table">
            <a:tbl>
              <a:tblPr firstRow="1" bandRow="1">
                <a:tableStyleId>{5C22544A-7EE6-4342-B048-85BDC9FD1C3A}</a:tableStyleId>
              </a:tblPr>
              <a:tblGrid>
                <a:gridCol w="1031907">
                  <a:extLst>
                    <a:ext uri="{9D8B030D-6E8A-4147-A177-3AD203B41FA5}">
                      <a16:colId xmlns:a16="http://schemas.microsoft.com/office/drawing/2014/main" val="20000"/>
                    </a:ext>
                  </a:extLst>
                </a:gridCol>
                <a:gridCol w="1031907">
                  <a:extLst>
                    <a:ext uri="{9D8B030D-6E8A-4147-A177-3AD203B41FA5}">
                      <a16:colId xmlns:a16="http://schemas.microsoft.com/office/drawing/2014/main" val="20001"/>
                    </a:ext>
                  </a:extLst>
                </a:gridCol>
              </a:tblGrid>
              <a:tr h="565311">
                <a:tc>
                  <a:txBody>
                    <a:bodyPr/>
                    <a:lstStyle/>
                    <a:p>
                      <a:r>
                        <a:rPr lang="en-US" dirty="0"/>
                        <a:t>Group A</a:t>
                      </a:r>
                    </a:p>
                  </a:txBody>
                  <a:tcPr/>
                </a:tc>
                <a:tc>
                  <a:txBody>
                    <a:bodyPr/>
                    <a:lstStyle/>
                    <a:p>
                      <a:r>
                        <a:rPr lang="en-US" dirty="0"/>
                        <a:t>Group B</a:t>
                      </a:r>
                    </a:p>
                  </a:txBody>
                  <a:tcPr/>
                </a:tc>
                <a:extLst>
                  <a:ext uri="{0D108BD9-81ED-4DB2-BD59-A6C34878D82A}">
                    <a16:rowId xmlns:a16="http://schemas.microsoft.com/office/drawing/2014/main" val="10000"/>
                  </a:ext>
                </a:extLst>
              </a:tr>
              <a:tr h="565311">
                <a:tc>
                  <a:txBody>
                    <a:bodyPr/>
                    <a:lstStyle/>
                    <a:p>
                      <a:r>
                        <a:rPr lang="en-US" dirty="0"/>
                        <a:t>35</a:t>
                      </a:r>
                    </a:p>
                  </a:txBody>
                  <a:tcPr/>
                </a:tc>
                <a:tc>
                  <a:txBody>
                    <a:bodyPr/>
                    <a:lstStyle/>
                    <a:p>
                      <a:r>
                        <a:rPr lang="en-US" dirty="0"/>
                        <a:t>62</a:t>
                      </a:r>
                    </a:p>
                  </a:txBody>
                  <a:tcPr/>
                </a:tc>
                <a:extLst>
                  <a:ext uri="{0D108BD9-81ED-4DB2-BD59-A6C34878D82A}">
                    <a16:rowId xmlns:a16="http://schemas.microsoft.com/office/drawing/2014/main" val="10001"/>
                  </a:ext>
                </a:extLst>
              </a:tr>
              <a:tr h="565311">
                <a:tc>
                  <a:txBody>
                    <a:bodyPr/>
                    <a:lstStyle/>
                    <a:p>
                      <a:r>
                        <a:rPr lang="en-US" dirty="0"/>
                        <a:t>12</a:t>
                      </a:r>
                    </a:p>
                  </a:txBody>
                  <a:tcPr/>
                </a:tc>
                <a:tc>
                  <a:txBody>
                    <a:bodyPr/>
                    <a:lstStyle/>
                    <a:p>
                      <a:r>
                        <a:rPr lang="en-US" dirty="0"/>
                        <a:t>39</a:t>
                      </a:r>
                    </a:p>
                  </a:txBody>
                  <a:tcPr/>
                </a:tc>
                <a:extLst>
                  <a:ext uri="{0D108BD9-81ED-4DB2-BD59-A6C34878D82A}">
                    <a16:rowId xmlns:a16="http://schemas.microsoft.com/office/drawing/2014/main" val="10002"/>
                  </a:ext>
                </a:extLst>
              </a:tr>
              <a:tr h="565311">
                <a:tc>
                  <a:txBody>
                    <a:bodyPr/>
                    <a:lstStyle/>
                    <a:p>
                      <a:r>
                        <a:rPr lang="en-US" dirty="0"/>
                        <a:t>18</a:t>
                      </a:r>
                    </a:p>
                  </a:txBody>
                  <a:tcPr/>
                </a:tc>
                <a:tc>
                  <a:txBody>
                    <a:bodyPr/>
                    <a:lstStyle/>
                    <a:p>
                      <a:r>
                        <a:rPr lang="en-US" dirty="0"/>
                        <a:t>9</a:t>
                      </a:r>
                    </a:p>
                  </a:txBody>
                  <a:tcPr/>
                </a:tc>
                <a:extLst>
                  <a:ext uri="{0D108BD9-81ED-4DB2-BD59-A6C34878D82A}">
                    <a16:rowId xmlns:a16="http://schemas.microsoft.com/office/drawing/2014/main" val="10003"/>
                  </a:ext>
                </a:extLst>
              </a:tr>
              <a:tr h="565311">
                <a:tc>
                  <a:txBody>
                    <a:bodyPr/>
                    <a:lstStyle/>
                    <a:p>
                      <a:r>
                        <a:rPr lang="en-US" dirty="0"/>
                        <a:t>90</a:t>
                      </a:r>
                    </a:p>
                  </a:txBody>
                  <a:tcPr/>
                </a:tc>
                <a:tc>
                  <a:txBody>
                    <a:bodyPr/>
                    <a:lstStyle/>
                    <a:p>
                      <a:r>
                        <a:rPr lang="en-US" dirty="0"/>
                        <a:t>110</a:t>
                      </a:r>
                    </a:p>
                  </a:txBody>
                  <a:tcPr/>
                </a:tc>
                <a:extLst>
                  <a:ext uri="{0D108BD9-81ED-4DB2-BD59-A6C34878D82A}">
                    <a16:rowId xmlns:a16="http://schemas.microsoft.com/office/drawing/2014/main" val="10004"/>
                  </a:ext>
                </a:extLst>
              </a:tr>
              <a:tr h="565311">
                <a:tc>
                  <a:txBody>
                    <a:bodyPr/>
                    <a:lstStyle/>
                    <a:p>
                      <a:r>
                        <a:rPr lang="en-US" dirty="0"/>
                        <a:t>10632</a:t>
                      </a:r>
                    </a:p>
                  </a:txBody>
                  <a:tcPr/>
                </a:tc>
                <a:tc>
                  <a:txBody>
                    <a:bodyPr/>
                    <a:lstStyle/>
                    <a:p>
                      <a:r>
                        <a:rPr lang="en-US" dirty="0"/>
                        <a:t>33</a:t>
                      </a:r>
                    </a:p>
                  </a:txBody>
                  <a:tcPr/>
                </a:tc>
                <a:extLst>
                  <a:ext uri="{0D108BD9-81ED-4DB2-BD59-A6C34878D82A}">
                    <a16:rowId xmlns:a16="http://schemas.microsoft.com/office/drawing/2014/main" val="10005"/>
                  </a:ext>
                </a:extLst>
              </a:tr>
              <a:tr h="565311">
                <a:tc>
                  <a:txBody>
                    <a:bodyPr/>
                    <a:lstStyle/>
                    <a:p>
                      <a:r>
                        <a:rPr lang="en-US" dirty="0"/>
                        <a:t>1</a:t>
                      </a:r>
                    </a:p>
                  </a:txBody>
                  <a:tcPr/>
                </a:tc>
                <a:tc>
                  <a:txBody>
                    <a:bodyPr/>
                    <a:lstStyle/>
                    <a:p>
                      <a:r>
                        <a:rPr lang="en-US" dirty="0"/>
                        <a:t>29</a:t>
                      </a:r>
                    </a:p>
                  </a:txBody>
                  <a:tcPr/>
                </a:tc>
                <a:extLst>
                  <a:ext uri="{0D108BD9-81ED-4DB2-BD59-A6C34878D82A}">
                    <a16:rowId xmlns:a16="http://schemas.microsoft.com/office/drawing/2014/main" val="10006"/>
                  </a:ext>
                </a:extLst>
              </a:tr>
              <a:tr h="565311">
                <a:tc>
                  <a:txBody>
                    <a:bodyPr/>
                    <a:lstStyle/>
                    <a:p>
                      <a:r>
                        <a:rPr lang="en-US" dirty="0"/>
                        <a:t>16</a:t>
                      </a:r>
                    </a:p>
                  </a:txBody>
                  <a:tcPr/>
                </a:tc>
                <a:tc>
                  <a:txBody>
                    <a:bodyPr/>
                    <a:lstStyle/>
                    <a:p>
                      <a:r>
                        <a:rPr lang="en-US" dirty="0"/>
                        <a:t>17</a:t>
                      </a:r>
                    </a:p>
                  </a:txBody>
                  <a:tcPr/>
                </a:tc>
                <a:extLst>
                  <a:ext uri="{0D108BD9-81ED-4DB2-BD59-A6C34878D82A}">
                    <a16:rowId xmlns:a16="http://schemas.microsoft.com/office/drawing/2014/main" val="10007"/>
                  </a:ext>
                </a:extLst>
              </a:tr>
              <a:tr h="565311">
                <a:tc>
                  <a:txBody>
                    <a:bodyPr/>
                    <a:lstStyle/>
                    <a:p>
                      <a:r>
                        <a:rPr lang="en-US" dirty="0"/>
                        <a:t>Median:</a:t>
                      </a:r>
                      <a:br>
                        <a:rPr lang="en-US" dirty="0"/>
                      </a:br>
                      <a:r>
                        <a:rPr lang="en-US" dirty="0"/>
                        <a:t>18</a:t>
                      </a:r>
                    </a:p>
                  </a:txBody>
                  <a:tcPr/>
                </a:tc>
                <a:tc>
                  <a:txBody>
                    <a:bodyPr/>
                    <a:lstStyle/>
                    <a:p>
                      <a:r>
                        <a:rPr lang="en-US" dirty="0"/>
                        <a:t>Median:</a:t>
                      </a:r>
                      <a:br>
                        <a:rPr lang="en-US" dirty="0"/>
                      </a:br>
                      <a:r>
                        <a:rPr lang="en-US" dirty="0"/>
                        <a:t>33</a:t>
                      </a:r>
                    </a:p>
                  </a:txBody>
                  <a:tcPr/>
                </a:tc>
                <a:extLst>
                  <a:ext uri="{0D108BD9-81ED-4DB2-BD59-A6C34878D82A}">
                    <a16:rowId xmlns:a16="http://schemas.microsoft.com/office/drawing/2014/main" val="10008"/>
                  </a:ext>
                </a:extLst>
              </a:tr>
            </a:tbl>
          </a:graphicData>
        </a:graphic>
      </p:graphicFrame>
      <p:sp>
        <p:nvSpPr>
          <p:cNvPr id="5" name="TextBox 4">
            <a:extLst>
              <a:ext uri="{FF2B5EF4-FFF2-40B4-BE49-F238E27FC236}">
                <a16:creationId xmlns:a16="http://schemas.microsoft.com/office/drawing/2014/main" id="{FAC8C087-CA2F-D14C-8BE4-A3C86FA1104C}"/>
              </a:ext>
            </a:extLst>
          </p:cNvPr>
          <p:cNvSpPr txBox="1"/>
          <p:nvPr/>
        </p:nvSpPr>
        <p:spPr>
          <a:xfrm>
            <a:off x="0" y="1190838"/>
            <a:ext cx="2778211" cy="369332"/>
          </a:xfrm>
          <a:prstGeom prst="rect">
            <a:avLst/>
          </a:prstGeom>
          <a:noFill/>
        </p:spPr>
        <p:txBody>
          <a:bodyPr wrap="square" rtlCol="0">
            <a:spAutoFit/>
          </a:bodyPr>
          <a:lstStyle/>
          <a:p>
            <a:r>
              <a:rPr lang="en-US" dirty="0"/>
              <a:t>Original Data</a:t>
            </a:r>
          </a:p>
        </p:txBody>
      </p:sp>
      <p:sp>
        <p:nvSpPr>
          <p:cNvPr id="6" name="TextBox 5">
            <a:extLst>
              <a:ext uri="{FF2B5EF4-FFF2-40B4-BE49-F238E27FC236}">
                <a16:creationId xmlns:a16="http://schemas.microsoft.com/office/drawing/2014/main" id="{97850EFD-B826-9541-B0CE-1E857EC392BC}"/>
              </a:ext>
            </a:extLst>
          </p:cNvPr>
          <p:cNvSpPr txBox="1"/>
          <p:nvPr/>
        </p:nvSpPr>
        <p:spPr>
          <a:xfrm>
            <a:off x="2063814" y="6395883"/>
            <a:ext cx="2177210" cy="369332"/>
          </a:xfrm>
          <a:prstGeom prst="rect">
            <a:avLst/>
          </a:prstGeom>
          <a:noFill/>
        </p:spPr>
        <p:txBody>
          <a:bodyPr wrap="square" rtlCol="0">
            <a:spAutoFit/>
          </a:bodyPr>
          <a:lstStyle/>
          <a:p>
            <a:r>
              <a:rPr lang="en-US" dirty="0" err="1"/>
              <a:t>Δ</a:t>
            </a:r>
            <a:r>
              <a:rPr lang="en-US" dirty="0"/>
              <a:t> = -15</a:t>
            </a:r>
          </a:p>
        </p:txBody>
      </p:sp>
    </p:spTree>
    <p:extLst>
      <p:ext uri="{BB962C8B-B14F-4D97-AF65-F5344CB8AC3E}">
        <p14:creationId xmlns:p14="http://schemas.microsoft.com/office/powerpoint/2010/main" val="993097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 Test Example</a:t>
            </a:r>
          </a:p>
        </p:txBody>
      </p:sp>
      <p:graphicFrame>
        <p:nvGraphicFramePr>
          <p:cNvPr id="4" name="Table 3"/>
          <p:cNvGraphicFramePr>
            <a:graphicFrameLocks noGrp="1"/>
          </p:cNvGraphicFramePr>
          <p:nvPr>
            <p:extLst>
              <p:ext uri="{D42A27DB-BD31-4B8C-83A1-F6EECF244321}">
                <p14:modId xmlns:p14="http://schemas.microsoft.com/office/powerpoint/2010/main" val="2487070826"/>
              </p:ext>
            </p:extLst>
          </p:nvPr>
        </p:nvGraphicFramePr>
        <p:xfrm>
          <a:off x="0" y="1612404"/>
          <a:ext cx="2063814" cy="5162568"/>
        </p:xfrm>
        <a:graphic>
          <a:graphicData uri="http://schemas.openxmlformats.org/drawingml/2006/table">
            <a:tbl>
              <a:tblPr firstRow="1" bandRow="1">
                <a:tableStyleId>{5C22544A-7EE6-4342-B048-85BDC9FD1C3A}</a:tableStyleId>
              </a:tblPr>
              <a:tblGrid>
                <a:gridCol w="1031907">
                  <a:extLst>
                    <a:ext uri="{9D8B030D-6E8A-4147-A177-3AD203B41FA5}">
                      <a16:colId xmlns:a16="http://schemas.microsoft.com/office/drawing/2014/main" val="20000"/>
                    </a:ext>
                  </a:extLst>
                </a:gridCol>
                <a:gridCol w="1031907">
                  <a:extLst>
                    <a:ext uri="{9D8B030D-6E8A-4147-A177-3AD203B41FA5}">
                      <a16:colId xmlns:a16="http://schemas.microsoft.com/office/drawing/2014/main" val="20001"/>
                    </a:ext>
                  </a:extLst>
                </a:gridCol>
              </a:tblGrid>
              <a:tr h="565311">
                <a:tc>
                  <a:txBody>
                    <a:bodyPr/>
                    <a:lstStyle/>
                    <a:p>
                      <a:r>
                        <a:rPr lang="en-US" dirty="0"/>
                        <a:t>Group A</a:t>
                      </a:r>
                    </a:p>
                  </a:txBody>
                  <a:tcPr/>
                </a:tc>
                <a:tc>
                  <a:txBody>
                    <a:bodyPr/>
                    <a:lstStyle/>
                    <a:p>
                      <a:r>
                        <a:rPr lang="en-US" dirty="0"/>
                        <a:t>Group B</a:t>
                      </a:r>
                    </a:p>
                  </a:txBody>
                  <a:tcPr/>
                </a:tc>
                <a:extLst>
                  <a:ext uri="{0D108BD9-81ED-4DB2-BD59-A6C34878D82A}">
                    <a16:rowId xmlns:a16="http://schemas.microsoft.com/office/drawing/2014/main" val="10000"/>
                  </a:ext>
                </a:extLst>
              </a:tr>
              <a:tr h="565311">
                <a:tc>
                  <a:txBody>
                    <a:bodyPr/>
                    <a:lstStyle/>
                    <a:p>
                      <a:r>
                        <a:rPr lang="en-US" dirty="0"/>
                        <a:t>35</a:t>
                      </a:r>
                    </a:p>
                  </a:txBody>
                  <a:tcPr/>
                </a:tc>
                <a:tc>
                  <a:txBody>
                    <a:bodyPr/>
                    <a:lstStyle/>
                    <a:p>
                      <a:r>
                        <a:rPr lang="en-US" dirty="0"/>
                        <a:t>62</a:t>
                      </a:r>
                    </a:p>
                  </a:txBody>
                  <a:tcPr/>
                </a:tc>
                <a:extLst>
                  <a:ext uri="{0D108BD9-81ED-4DB2-BD59-A6C34878D82A}">
                    <a16:rowId xmlns:a16="http://schemas.microsoft.com/office/drawing/2014/main" val="10001"/>
                  </a:ext>
                </a:extLst>
              </a:tr>
              <a:tr h="565311">
                <a:tc>
                  <a:txBody>
                    <a:bodyPr/>
                    <a:lstStyle/>
                    <a:p>
                      <a:r>
                        <a:rPr lang="en-US" dirty="0"/>
                        <a:t>12</a:t>
                      </a:r>
                    </a:p>
                  </a:txBody>
                  <a:tcPr/>
                </a:tc>
                <a:tc>
                  <a:txBody>
                    <a:bodyPr/>
                    <a:lstStyle/>
                    <a:p>
                      <a:r>
                        <a:rPr lang="en-US" dirty="0"/>
                        <a:t>39</a:t>
                      </a:r>
                    </a:p>
                  </a:txBody>
                  <a:tcPr/>
                </a:tc>
                <a:extLst>
                  <a:ext uri="{0D108BD9-81ED-4DB2-BD59-A6C34878D82A}">
                    <a16:rowId xmlns:a16="http://schemas.microsoft.com/office/drawing/2014/main" val="10002"/>
                  </a:ext>
                </a:extLst>
              </a:tr>
              <a:tr h="565311">
                <a:tc>
                  <a:txBody>
                    <a:bodyPr/>
                    <a:lstStyle/>
                    <a:p>
                      <a:r>
                        <a:rPr lang="en-US" dirty="0"/>
                        <a:t>18</a:t>
                      </a:r>
                    </a:p>
                  </a:txBody>
                  <a:tcPr/>
                </a:tc>
                <a:tc>
                  <a:txBody>
                    <a:bodyPr/>
                    <a:lstStyle/>
                    <a:p>
                      <a:r>
                        <a:rPr lang="en-US" dirty="0"/>
                        <a:t>9</a:t>
                      </a:r>
                    </a:p>
                  </a:txBody>
                  <a:tcPr/>
                </a:tc>
                <a:extLst>
                  <a:ext uri="{0D108BD9-81ED-4DB2-BD59-A6C34878D82A}">
                    <a16:rowId xmlns:a16="http://schemas.microsoft.com/office/drawing/2014/main" val="10003"/>
                  </a:ext>
                </a:extLst>
              </a:tr>
              <a:tr h="565311">
                <a:tc>
                  <a:txBody>
                    <a:bodyPr/>
                    <a:lstStyle/>
                    <a:p>
                      <a:r>
                        <a:rPr lang="en-US" dirty="0"/>
                        <a:t>90</a:t>
                      </a:r>
                    </a:p>
                  </a:txBody>
                  <a:tcPr/>
                </a:tc>
                <a:tc>
                  <a:txBody>
                    <a:bodyPr/>
                    <a:lstStyle/>
                    <a:p>
                      <a:r>
                        <a:rPr lang="en-US" dirty="0"/>
                        <a:t>110</a:t>
                      </a:r>
                    </a:p>
                  </a:txBody>
                  <a:tcPr/>
                </a:tc>
                <a:extLst>
                  <a:ext uri="{0D108BD9-81ED-4DB2-BD59-A6C34878D82A}">
                    <a16:rowId xmlns:a16="http://schemas.microsoft.com/office/drawing/2014/main" val="10004"/>
                  </a:ext>
                </a:extLst>
              </a:tr>
              <a:tr h="565311">
                <a:tc>
                  <a:txBody>
                    <a:bodyPr/>
                    <a:lstStyle/>
                    <a:p>
                      <a:r>
                        <a:rPr lang="en-US" dirty="0"/>
                        <a:t>10632</a:t>
                      </a:r>
                    </a:p>
                  </a:txBody>
                  <a:tcPr/>
                </a:tc>
                <a:tc>
                  <a:txBody>
                    <a:bodyPr/>
                    <a:lstStyle/>
                    <a:p>
                      <a:r>
                        <a:rPr lang="en-US" dirty="0"/>
                        <a:t>33</a:t>
                      </a:r>
                    </a:p>
                  </a:txBody>
                  <a:tcPr/>
                </a:tc>
                <a:extLst>
                  <a:ext uri="{0D108BD9-81ED-4DB2-BD59-A6C34878D82A}">
                    <a16:rowId xmlns:a16="http://schemas.microsoft.com/office/drawing/2014/main" val="10005"/>
                  </a:ext>
                </a:extLst>
              </a:tr>
              <a:tr h="565311">
                <a:tc>
                  <a:txBody>
                    <a:bodyPr/>
                    <a:lstStyle/>
                    <a:p>
                      <a:r>
                        <a:rPr lang="en-US" dirty="0"/>
                        <a:t>1</a:t>
                      </a:r>
                    </a:p>
                  </a:txBody>
                  <a:tcPr/>
                </a:tc>
                <a:tc>
                  <a:txBody>
                    <a:bodyPr/>
                    <a:lstStyle/>
                    <a:p>
                      <a:r>
                        <a:rPr lang="en-US" dirty="0"/>
                        <a:t>29</a:t>
                      </a:r>
                    </a:p>
                  </a:txBody>
                  <a:tcPr/>
                </a:tc>
                <a:extLst>
                  <a:ext uri="{0D108BD9-81ED-4DB2-BD59-A6C34878D82A}">
                    <a16:rowId xmlns:a16="http://schemas.microsoft.com/office/drawing/2014/main" val="10006"/>
                  </a:ext>
                </a:extLst>
              </a:tr>
              <a:tr h="565311">
                <a:tc>
                  <a:txBody>
                    <a:bodyPr/>
                    <a:lstStyle/>
                    <a:p>
                      <a:r>
                        <a:rPr lang="en-US" dirty="0"/>
                        <a:t>16</a:t>
                      </a:r>
                    </a:p>
                  </a:txBody>
                  <a:tcPr/>
                </a:tc>
                <a:tc>
                  <a:txBody>
                    <a:bodyPr/>
                    <a:lstStyle/>
                    <a:p>
                      <a:r>
                        <a:rPr lang="en-US" dirty="0"/>
                        <a:t>17</a:t>
                      </a:r>
                    </a:p>
                  </a:txBody>
                  <a:tcPr/>
                </a:tc>
                <a:extLst>
                  <a:ext uri="{0D108BD9-81ED-4DB2-BD59-A6C34878D82A}">
                    <a16:rowId xmlns:a16="http://schemas.microsoft.com/office/drawing/2014/main" val="10007"/>
                  </a:ext>
                </a:extLst>
              </a:tr>
              <a:tr h="565311">
                <a:tc>
                  <a:txBody>
                    <a:bodyPr/>
                    <a:lstStyle/>
                    <a:p>
                      <a:r>
                        <a:rPr lang="en-US" dirty="0"/>
                        <a:t>Median:</a:t>
                      </a:r>
                      <a:br>
                        <a:rPr lang="en-US" dirty="0"/>
                      </a:br>
                      <a:r>
                        <a:rPr lang="en-US" dirty="0"/>
                        <a:t>18</a:t>
                      </a:r>
                    </a:p>
                  </a:txBody>
                  <a:tcPr/>
                </a:tc>
                <a:tc>
                  <a:txBody>
                    <a:bodyPr/>
                    <a:lstStyle/>
                    <a:p>
                      <a:r>
                        <a:rPr lang="en-US" dirty="0"/>
                        <a:t>Median:</a:t>
                      </a:r>
                      <a:br>
                        <a:rPr lang="en-US" dirty="0"/>
                      </a:br>
                      <a:r>
                        <a:rPr lang="en-US" dirty="0"/>
                        <a:t>33</a:t>
                      </a:r>
                    </a:p>
                  </a:txBody>
                  <a:tcPr/>
                </a:tc>
                <a:extLst>
                  <a:ext uri="{0D108BD9-81ED-4DB2-BD59-A6C34878D82A}">
                    <a16:rowId xmlns:a16="http://schemas.microsoft.com/office/drawing/2014/main" val="10008"/>
                  </a:ext>
                </a:extLst>
              </a:tr>
            </a:tbl>
          </a:graphicData>
        </a:graphic>
      </p:graphicFrame>
      <p:sp>
        <p:nvSpPr>
          <p:cNvPr id="5" name="TextBox 4"/>
          <p:cNvSpPr txBox="1"/>
          <p:nvPr/>
        </p:nvSpPr>
        <p:spPr>
          <a:xfrm>
            <a:off x="0" y="1190838"/>
            <a:ext cx="2778211" cy="369332"/>
          </a:xfrm>
          <a:prstGeom prst="rect">
            <a:avLst/>
          </a:prstGeom>
          <a:noFill/>
        </p:spPr>
        <p:txBody>
          <a:bodyPr wrap="square" rtlCol="0">
            <a:spAutoFit/>
          </a:bodyPr>
          <a:lstStyle/>
          <a:p>
            <a:r>
              <a:rPr lang="en-US" dirty="0"/>
              <a:t>Original Data</a:t>
            </a:r>
          </a:p>
        </p:txBody>
      </p:sp>
      <p:graphicFrame>
        <p:nvGraphicFramePr>
          <p:cNvPr id="8" name="Table 7"/>
          <p:cNvGraphicFramePr>
            <a:graphicFrameLocks noGrp="1"/>
          </p:cNvGraphicFramePr>
          <p:nvPr>
            <p:extLst>
              <p:ext uri="{D42A27DB-BD31-4B8C-83A1-F6EECF244321}">
                <p14:modId xmlns:p14="http://schemas.microsoft.com/office/powerpoint/2010/main" val="976016585"/>
              </p:ext>
            </p:extLst>
          </p:nvPr>
        </p:nvGraphicFramePr>
        <p:xfrm>
          <a:off x="5289256" y="1664638"/>
          <a:ext cx="2063814" cy="5162568"/>
        </p:xfrm>
        <a:graphic>
          <a:graphicData uri="http://schemas.openxmlformats.org/drawingml/2006/table">
            <a:tbl>
              <a:tblPr firstRow="1" bandRow="1">
                <a:tableStyleId>{5C22544A-7EE6-4342-B048-85BDC9FD1C3A}</a:tableStyleId>
              </a:tblPr>
              <a:tblGrid>
                <a:gridCol w="1031907">
                  <a:extLst>
                    <a:ext uri="{9D8B030D-6E8A-4147-A177-3AD203B41FA5}">
                      <a16:colId xmlns:a16="http://schemas.microsoft.com/office/drawing/2014/main" val="20000"/>
                    </a:ext>
                  </a:extLst>
                </a:gridCol>
                <a:gridCol w="1031907">
                  <a:extLst>
                    <a:ext uri="{9D8B030D-6E8A-4147-A177-3AD203B41FA5}">
                      <a16:colId xmlns:a16="http://schemas.microsoft.com/office/drawing/2014/main" val="20001"/>
                    </a:ext>
                  </a:extLst>
                </a:gridCol>
              </a:tblGrid>
              <a:tr h="565311">
                <a:tc>
                  <a:txBody>
                    <a:bodyPr/>
                    <a:lstStyle/>
                    <a:p>
                      <a:r>
                        <a:rPr lang="en-US" dirty="0"/>
                        <a:t>Group A’</a:t>
                      </a:r>
                    </a:p>
                  </a:txBody>
                  <a:tcPr/>
                </a:tc>
                <a:tc>
                  <a:txBody>
                    <a:bodyPr/>
                    <a:lstStyle/>
                    <a:p>
                      <a:r>
                        <a:rPr lang="en-US" dirty="0"/>
                        <a:t>Group B’</a:t>
                      </a:r>
                    </a:p>
                  </a:txBody>
                  <a:tcPr/>
                </a:tc>
                <a:extLst>
                  <a:ext uri="{0D108BD9-81ED-4DB2-BD59-A6C34878D82A}">
                    <a16:rowId xmlns:a16="http://schemas.microsoft.com/office/drawing/2014/main" val="10000"/>
                  </a:ext>
                </a:extLst>
              </a:tr>
              <a:tr h="565311">
                <a:tc>
                  <a:txBody>
                    <a:bodyPr/>
                    <a:lstStyle/>
                    <a:p>
                      <a:r>
                        <a:rPr lang="en-US" dirty="0"/>
                        <a:t>62</a:t>
                      </a:r>
                    </a:p>
                  </a:txBody>
                  <a:tcPr/>
                </a:tc>
                <a:tc>
                  <a:txBody>
                    <a:bodyPr/>
                    <a:lstStyle/>
                    <a:p>
                      <a:r>
                        <a:rPr lang="en-US" dirty="0"/>
                        <a:t>10632</a:t>
                      </a:r>
                    </a:p>
                  </a:txBody>
                  <a:tcPr/>
                </a:tc>
                <a:extLst>
                  <a:ext uri="{0D108BD9-81ED-4DB2-BD59-A6C34878D82A}">
                    <a16:rowId xmlns:a16="http://schemas.microsoft.com/office/drawing/2014/main" val="10001"/>
                  </a:ext>
                </a:extLst>
              </a:tr>
              <a:tr h="565311">
                <a:tc>
                  <a:txBody>
                    <a:bodyPr/>
                    <a:lstStyle/>
                    <a:p>
                      <a:r>
                        <a:rPr lang="en-US" dirty="0"/>
                        <a:t>12</a:t>
                      </a:r>
                    </a:p>
                  </a:txBody>
                  <a:tcPr/>
                </a:tc>
                <a:tc>
                  <a:txBody>
                    <a:bodyPr/>
                    <a:lstStyle/>
                    <a:p>
                      <a:r>
                        <a:rPr lang="en-US" dirty="0"/>
                        <a:t>33</a:t>
                      </a:r>
                    </a:p>
                  </a:txBody>
                  <a:tcPr/>
                </a:tc>
                <a:extLst>
                  <a:ext uri="{0D108BD9-81ED-4DB2-BD59-A6C34878D82A}">
                    <a16:rowId xmlns:a16="http://schemas.microsoft.com/office/drawing/2014/main" val="10002"/>
                  </a:ext>
                </a:extLst>
              </a:tr>
              <a:tr h="565311">
                <a:tc>
                  <a:txBody>
                    <a:bodyPr/>
                    <a:lstStyle/>
                    <a:p>
                      <a:r>
                        <a:rPr lang="en-US" dirty="0"/>
                        <a:t>35</a:t>
                      </a:r>
                    </a:p>
                  </a:txBody>
                  <a:tcPr/>
                </a:tc>
                <a:tc>
                  <a:txBody>
                    <a:bodyPr/>
                    <a:lstStyle/>
                    <a:p>
                      <a:r>
                        <a:rPr lang="en-US" dirty="0"/>
                        <a:t>9</a:t>
                      </a:r>
                    </a:p>
                  </a:txBody>
                  <a:tcPr/>
                </a:tc>
                <a:extLst>
                  <a:ext uri="{0D108BD9-81ED-4DB2-BD59-A6C34878D82A}">
                    <a16:rowId xmlns:a16="http://schemas.microsoft.com/office/drawing/2014/main" val="10003"/>
                  </a:ext>
                </a:extLst>
              </a:tr>
              <a:tr h="565311">
                <a:tc>
                  <a:txBody>
                    <a:bodyPr/>
                    <a:lstStyle/>
                    <a:p>
                      <a:r>
                        <a:rPr lang="en-US" dirty="0"/>
                        <a:t>39</a:t>
                      </a:r>
                    </a:p>
                  </a:txBody>
                  <a:tcPr/>
                </a:tc>
                <a:tc>
                  <a:txBody>
                    <a:bodyPr/>
                    <a:lstStyle/>
                    <a:p>
                      <a:r>
                        <a:rPr lang="en-US" dirty="0"/>
                        <a:t>110</a:t>
                      </a:r>
                    </a:p>
                  </a:txBody>
                  <a:tcPr/>
                </a:tc>
                <a:extLst>
                  <a:ext uri="{0D108BD9-81ED-4DB2-BD59-A6C34878D82A}">
                    <a16:rowId xmlns:a16="http://schemas.microsoft.com/office/drawing/2014/main" val="10004"/>
                  </a:ext>
                </a:extLst>
              </a:tr>
              <a:tr h="565311">
                <a:tc>
                  <a:txBody>
                    <a:bodyPr/>
                    <a:lstStyle/>
                    <a:p>
                      <a:r>
                        <a:rPr lang="en-US" dirty="0"/>
                        <a:t>18</a:t>
                      </a:r>
                    </a:p>
                  </a:txBody>
                  <a:tcPr/>
                </a:tc>
                <a:tc>
                  <a:txBody>
                    <a:bodyPr/>
                    <a:lstStyle/>
                    <a:p>
                      <a:r>
                        <a:rPr lang="en-US" dirty="0"/>
                        <a:t>16</a:t>
                      </a:r>
                    </a:p>
                  </a:txBody>
                  <a:tcPr/>
                </a:tc>
                <a:extLst>
                  <a:ext uri="{0D108BD9-81ED-4DB2-BD59-A6C34878D82A}">
                    <a16:rowId xmlns:a16="http://schemas.microsoft.com/office/drawing/2014/main" val="10005"/>
                  </a:ext>
                </a:extLst>
              </a:tr>
              <a:tr h="565311">
                <a:tc>
                  <a:txBody>
                    <a:bodyPr/>
                    <a:lstStyle/>
                    <a:p>
                      <a:r>
                        <a:rPr lang="en-US" dirty="0"/>
                        <a:t>1</a:t>
                      </a:r>
                    </a:p>
                  </a:txBody>
                  <a:tcPr/>
                </a:tc>
                <a:tc>
                  <a:txBody>
                    <a:bodyPr/>
                    <a:lstStyle/>
                    <a:p>
                      <a:r>
                        <a:rPr lang="en-US" dirty="0"/>
                        <a:t>29</a:t>
                      </a:r>
                    </a:p>
                  </a:txBody>
                  <a:tcPr/>
                </a:tc>
                <a:extLst>
                  <a:ext uri="{0D108BD9-81ED-4DB2-BD59-A6C34878D82A}">
                    <a16:rowId xmlns:a16="http://schemas.microsoft.com/office/drawing/2014/main" val="10006"/>
                  </a:ext>
                </a:extLst>
              </a:tr>
              <a:tr h="565311">
                <a:tc>
                  <a:txBody>
                    <a:bodyPr/>
                    <a:lstStyle/>
                    <a:p>
                      <a:r>
                        <a:rPr lang="en-US" dirty="0"/>
                        <a:t>90</a:t>
                      </a:r>
                    </a:p>
                  </a:txBody>
                  <a:tcPr/>
                </a:tc>
                <a:tc>
                  <a:txBody>
                    <a:bodyPr/>
                    <a:lstStyle/>
                    <a:p>
                      <a:r>
                        <a:rPr lang="en-US" dirty="0"/>
                        <a:t>17</a:t>
                      </a:r>
                    </a:p>
                  </a:txBody>
                  <a:tcPr/>
                </a:tc>
                <a:extLst>
                  <a:ext uri="{0D108BD9-81ED-4DB2-BD59-A6C34878D82A}">
                    <a16:rowId xmlns:a16="http://schemas.microsoft.com/office/drawing/2014/main" val="10007"/>
                  </a:ext>
                </a:extLst>
              </a:tr>
              <a:tr h="565311">
                <a:tc>
                  <a:txBody>
                    <a:bodyPr/>
                    <a:lstStyle/>
                    <a:p>
                      <a:r>
                        <a:rPr lang="en-US" dirty="0"/>
                        <a:t>Median:</a:t>
                      </a:r>
                      <a:br>
                        <a:rPr lang="en-US" dirty="0"/>
                      </a:br>
                      <a:r>
                        <a:rPr lang="en-US" dirty="0"/>
                        <a:t>39</a:t>
                      </a:r>
                    </a:p>
                  </a:txBody>
                  <a:tcPr/>
                </a:tc>
                <a:tc>
                  <a:txBody>
                    <a:bodyPr/>
                    <a:lstStyle/>
                    <a:p>
                      <a:r>
                        <a:rPr lang="en-US" dirty="0"/>
                        <a:t>Median:</a:t>
                      </a:r>
                      <a:br>
                        <a:rPr lang="en-US" dirty="0"/>
                      </a:br>
                      <a:r>
                        <a:rPr lang="en-US" dirty="0"/>
                        <a:t>29</a:t>
                      </a:r>
                    </a:p>
                  </a:txBody>
                  <a:tcPr/>
                </a:tc>
                <a:extLst>
                  <a:ext uri="{0D108BD9-81ED-4DB2-BD59-A6C34878D82A}">
                    <a16:rowId xmlns:a16="http://schemas.microsoft.com/office/drawing/2014/main" val="10008"/>
                  </a:ext>
                </a:extLst>
              </a:tr>
            </a:tbl>
          </a:graphicData>
        </a:graphic>
      </p:graphicFrame>
      <p:sp>
        <p:nvSpPr>
          <p:cNvPr id="9" name="TextBox 8"/>
          <p:cNvSpPr txBox="1"/>
          <p:nvPr/>
        </p:nvSpPr>
        <p:spPr>
          <a:xfrm>
            <a:off x="5289256" y="1243072"/>
            <a:ext cx="3124755" cy="369332"/>
          </a:xfrm>
          <a:prstGeom prst="rect">
            <a:avLst/>
          </a:prstGeom>
          <a:noFill/>
        </p:spPr>
        <p:txBody>
          <a:bodyPr wrap="square" rtlCol="0">
            <a:spAutoFit/>
          </a:bodyPr>
          <a:lstStyle/>
          <a:p>
            <a:r>
              <a:rPr lang="en-US" dirty="0"/>
              <a:t>Permuted Data (1 of 10000)</a:t>
            </a:r>
          </a:p>
        </p:txBody>
      </p:sp>
      <p:cxnSp>
        <p:nvCxnSpPr>
          <p:cNvPr id="11" name="Straight Arrow Connector 10"/>
          <p:cNvCxnSpPr/>
          <p:nvPr/>
        </p:nvCxnSpPr>
        <p:spPr>
          <a:xfrm>
            <a:off x="2381324" y="4161862"/>
            <a:ext cx="252873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472041" y="3424747"/>
            <a:ext cx="2438022" cy="646331"/>
          </a:xfrm>
          <a:prstGeom prst="rect">
            <a:avLst/>
          </a:prstGeom>
          <a:noFill/>
        </p:spPr>
        <p:txBody>
          <a:bodyPr wrap="square" rtlCol="0">
            <a:spAutoFit/>
          </a:bodyPr>
          <a:lstStyle/>
          <a:p>
            <a:pPr algn="ctr"/>
            <a:r>
              <a:rPr lang="en-US" dirty="0"/>
              <a:t>Permute </a:t>
            </a:r>
            <a:br>
              <a:rPr lang="en-US" dirty="0"/>
            </a:br>
            <a:r>
              <a:rPr lang="en-US" dirty="0"/>
              <a:t>(Thousands of Times)</a:t>
            </a:r>
          </a:p>
        </p:txBody>
      </p:sp>
      <p:sp>
        <p:nvSpPr>
          <p:cNvPr id="18" name="TextBox 17"/>
          <p:cNvSpPr txBox="1"/>
          <p:nvPr/>
        </p:nvSpPr>
        <p:spPr>
          <a:xfrm>
            <a:off x="2063814" y="6395883"/>
            <a:ext cx="2177210" cy="369332"/>
          </a:xfrm>
          <a:prstGeom prst="rect">
            <a:avLst/>
          </a:prstGeom>
          <a:noFill/>
        </p:spPr>
        <p:txBody>
          <a:bodyPr wrap="square" rtlCol="0">
            <a:spAutoFit/>
          </a:bodyPr>
          <a:lstStyle/>
          <a:p>
            <a:r>
              <a:rPr lang="en-US" dirty="0" err="1"/>
              <a:t>Δ</a:t>
            </a:r>
            <a:r>
              <a:rPr lang="en-US" dirty="0"/>
              <a:t> = -15</a:t>
            </a:r>
          </a:p>
        </p:txBody>
      </p:sp>
      <p:sp>
        <p:nvSpPr>
          <p:cNvPr id="19" name="TextBox 18"/>
          <p:cNvSpPr txBox="1"/>
          <p:nvPr/>
        </p:nvSpPr>
        <p:spPr>
          <a:xfrm>
            <a:off x="7353070" y="6405640"/>
            <a:ext cx="2177210" cy="369332"/>
          </a:xfrm>
          <a:prstGeom prst="rect">
            <a:avLst/>
          </a:prstGeom>
          <a:noFill/>
        </p:spPr>
        <p:txBody>
          <a:bodyPr wrap="square" rtlCol="0">
            <a:spAutoFit/>
          </a:bodyPr>
          <a:lstStyle/>
          <a:p>
            <a:r>
              <a:rPr lang="en-US" dirty="0" err="1"/>
              <a:t>Δ</a:t>
            </a:r>
            <a:r>
              <a:rPr lang="en-US" dirty="0"/>
              <a:t>’ = 10</a:t>
            </a:r>
          </a:p>
        </p:txBody>
      </p:sp>
      <p:cxnSp>
        <p:nvCxnSpPr>
          <p:cNvPr id="21" name="Straight Arrow Connector 20"/>
          <p:cNvCxnSpPr/>
          <p:nvPr/>
        </p:nvCxnSpPr>
        <p:spPr>
          <a:xfrm>
            <a:off x="457200" y="2381447"/>
            <a:ext cx="4832056" cy="1179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57200" y="2959798"/>
            <a:ext cx="4832056" cy="567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57200" y="3560830"/>
            <a:ext cx="4832056" cy="11226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57200" y="4161863"/>
            <a:ext cx="4832056" cy="16443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771095" y="2472169"/>
            <a:ext cx="5590442" cy="22113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57200" y="4728874"/>
            <a:ext cx="5904337" cy="10206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57200" y="5216503"/>
            <a:ext cx="4832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749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for Today</a:t>
            </a:r>
          </a:p>
        </p:txBody>
      </p:sp>
      <p:sp>
        <p:nvSpPr>
          <p:cNvPr id="3" name="Content Placeholder 2"/>
          <p:cNvSpPr>
            <a:spLocks noGrp="1"/>
          </p:cNvSpPr>
          <p:nvPr>
            <p:ph idx="1"/>
          </p:nvPr>
        </p:nvSpPr>
        <p:spPr/>
        <p:txBody>
          <a:bodyPr/>
          <a:lstStyle/>
          <a:p>
            <a:r>
              <a:rPr lang="en-US" dirty="0"/>
              <a:t>Discussion of some common issues I’ve noticed</a:t>
            </a:r>
          </a:p>
          <a:p>
            <a:pPr lvl="1"/>
            <a:r>
              <a:rPr lang="en-US" dirty="0"/>
              <a:t>P-values, multiple testing, types of tests</a:t>
            </a:r>
          </a:p>
          <a:p>
            <a:r>
              <a:rPr lang="en-US" dirty="0"/>
              <a:t>How to work through some of these problems</a:t>
            </a:r>
          </a:p>
          <a:p>
            <a:r>
              <a:rPr lang="en-US" dirty="0"/>
              <a:t>Feel free to interrupt and ask questions</a:t>
            </a:r>
          </a:p>
        </p:txBody>
      </p:sp>
    </p:spTree>
    <p:extLst>
      <p:ext uri="{BB962C8B-B14F-4D97-AF65-F5344CB8AC3E}">
        <p14:creationId xmlns:p14="http://schemas.microsoft.com/office/powerpoint/2010/main" val="2982557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Permutation Test Example</a:t>
            </a:r>
          </a:p>
        </p:txBody>
      </p:sp>
      <p:pic>
        <p:nvPicPr>
          <p:cNvPr id="3" name="Picture 2"/>
          <p:cNvPicPr>
            <a:picLocks noChangeAspect="1"/>
          </p:cNvPicPr>
          <p:nvPr/>
        </p:nvPicPr>
        <p:blipFill>
          <a:blip r:embed="rId2"/>
          <a:stretch>
            <a:fillRect/>
          </a:stretch>
        </p:blipFill>
        <p:spPr>
          <a:xfrm>
            <a:off x="2082800" y="1651000"/>
            <a:ext cx="4965700" cy="3543300"/>
          </a:xfrm>
          <a:prstGeom prst="rect">
            <a:avLst/>
          </a:prstGeom>
        </p:spPr>
      </p:pic>
      <p:cxnSp>
        <p:nvCxnSpPr>
          <p:cNvPr id="7" name="Straight Connector 6"/>
          <p:cNvCxnSpPr/>
          <p:nvPr/>
        </p:nvCxnSpPr>
        <p:spPr>
          <a:xfrm>
            <a:off x="4263704" y="1905157"/>
            <a:ext cx="0" cy="2778355"/>
          </a:xfrm>
          <a:prstGeom prst="line">
            <a:avLst/>
          </a:prstGeom>
          <a:ln>
            <a:solidFill>
              <a:srgbClr val="000000"/>
            </a:solidFill>
            <a:prstDash val="lg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402652" y="1905157"/>
            <a:ext cx="0" cy="2778355"/>
          </a:xfrm>
          <a:prstGeom prst="line">
            <a:avLst/>
          </a:prstGeom>
          <a:ln>
            <a:solidFill>
              <a:srgbClr val="000000"/>
            </a:solidFill>
            <a:prstDash val="lgDash"/>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2766871" y="3209283"/>
            <a:ext cx="149683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5402652" y="3209283"/>
            <a:ext cx="1496833" cy="0"/>
          </a:xfrm>
          <a:prstGeom prst="straightConnector1">
            <a:avLst/>
          </a:prstGeom>
          <a:ln>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177972" y="5194300"/>
            <a:ext cx="1304058" cy="646331"/>
          </a:xfrm>
          <a:prstGeom prst="rect">
            <a:avLst/>
          </a:prstGeom>
          <a:noFill/>
        </p:spPr>
        <p:txBody>
          <a:bodyPr wrap="square" rtlCol="0">
            <a:spAutoFit/>
          </a:bodyPr>
          <a:lstStyle/>
          <a:p>
            <a:pPr algn="ctr"/>
            <a:r>
              <a:rPr lang="en-US" dirty="0"/>
              <a:t>p = 0.478</a:t>
            </a:r>
          </a:p>
          <a:p>
            <a:pPr algn="ctr"/>
            <a:r>
              <a:rPr lang="en-US" dirty="0"/>
              <a:t>(two-sided)</a:t>
            </a:r>
          </a:p>
        </p:txBody>
      </p:sp>
      <p:sp>
        <p:nvSpPr>
          <p:cNvPr id="4" name="TextBox 3">
            <a:extLst>
              <a:ext uri="{FF2B5EF4-FFF2-40B4-BE49-F238E27FC236}">
                <a16:creationId xmlns:a16="http://schemas.microsoft.com/office/drawing/2014/main" id="{F08F9119-E305-F043-B267-539336BD470E}"/>
              </a:ext>
            </a:extLst>
          </p:cNvPr>
          <p:cNvSpPr txBox="1"/>
          <p:nvPr/>
        </p:nvSpPr>
        <p:spPr>
          <a:xfrm>
            <a:off x="2127261" y="6129094"/>
            <a:ext cx="5405480" cy="369332"/>
          </a:xfrm>
          <a:prstGeom prst="rect">
            <a:avLst/>
          </a:prstGeom>
          <a:noFill/>
        </p:spPr>
        <p:txBody>
          <a:bodyPr wrap="square" rtlCol="0">
            <a:spAutoFit/>
          </a:bodyPr>
          <a:lstStyle/>
          <a:p>
            <a:r>
              <a:rPr lang="en-US" dirty="0"/>
              <a:t>I implemented this in the python notebook on </a:t>
            </a:r>
            <a:r>
              <a:rPr lang="en-US" dirty="0" err="1"/>
              <a:t>github</a:t>
            </a:r>
            <a:r>
              <a:rPr lang="en-US" dirty="0"/>
              <a:t>.</a:t>
            </a:r>
          </a:p>
        </p:txBody>
      </p:sp>
    </p:spTree>
    <p:extLst>
      <p:ext uri="{BB962C8B-B14F-4D97-AF65-F5344CB8AC3E}">
        <p14:creationId xmlns:p14="http://schemas.microsoft.com/office/powerpoint/2010/main" val="2152947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951"/>
            <a:ext cx="8229600" cy="1143000"/>
          </a:xfrm>
        </p:spPr>
        <p:txBody>
          <a:bodyPr>
            <a:normAutofit fontScale="90000"/>
          </a:bodyPr>
          <a:lstStyle/>
          <a:p>
            <a:r>
              <a:rPr lang="en-US" dirty="0"/>
              <a:t>Mann-Whitney U Test</a:t>
            </a:r>
            <a:br>
              <a:rPr lang="en-US" dirty="0"/>
            </a:br>
            <a:r>
              <a:rPr lang="en-US" sz="3300" dirty="0"/>
              <a:t>(aka Wilcoxon rank-sum test </a:t>
            </a:r>
            <a:br>
              <a:rPr lang="en-US" sz="3300" dirty="0"/>
            </a:br>
            <a:r>
              <a:rPr lang="en-US" sz="3300" dirty="0"/>
              <a:t>but not the Wilcoxon signed-rank test)</a:t>
            </a:r>
          </a:p>
        </p:txBody>
      </p:sp>
      <p:sp>
        <p:nvSpPr>
          <p:cNvPr id="3" name="Content Placeholder 2"/>
          <p:cNvSpPr>
            <a:spLocks noGrp="1"/>
          </p:cNvSpPr>
          <p:nvPr>
            <p:ph idx="1"/>
          </p:nvPr>
        </p:nvSpPr>
        <p:spPr>
          <a:xfrm>
            <a:off x="457200" y="1900004"/>
            <a:ext cx="8229600" cy="1665783"/>
          </a:xfrm>
        </p:spPr>
        <p:txBody>
          <a:bodyPr>
            <a:normAutofit/>
          </a:bodyPr>
          <a:lstStyle/>
          <a:p>
            <a:r>
              <a:rPr lang="en-US" sz="2000" dirty="0"/>
              <a:t>If you don’t know the underlying distribution you can’t really apply a parametric test</a:t>
            </a:r>
          </a:p>
          <a:p>
            <a:r>
              <a:rPr lang="en-US" sz="2000" dirty="0"/>
              <a:t>Instead you can test the </a:t>
            </a:r>
            <a:r>
              <a:rPr lang="en-US" sz="2000" i="1" dirty="0"/>
              <a:t>ranks</a:t>
            </a:r>
            <a:r>
              <a:rPr lang="en-US" sz="2000" dirty="0"/>
              <a:t> of values against each other</a:t>
            </a:r>
          </a:p>
        </p:txBody>
      </p:sp>
      <p:graphicFrame>
        <p:nvGraphicFramePr>
          <p:cNvPr id="4" name="Table 3"/>
          <p:cNvGraphicFramePr>
            <a:graphicFrameLocks noGrp="1"/>
          </p:cNvGraphicFramePr>
          <p:nvPr>
            <p:extLst>
              <p:ext uri="{D42A27DB-BD31-4B8C-83A1-F6EECF244321}">
                <p14:modId xmlns:p14="http://schemas.microsoft.com/office/powerpoint/2010/main" val="2952438326"/>
              </p:ext>
            </p:extLst>
          </p:nvPr>
        </p:nvGraphicFramePr>
        <p:xfrm>
          <a:off x="457196" y="3553505"/>
          <a:ext cx="5144584" cy="2926080"/>
        </p:xfrm>
        <a:graphic>
          <a:graphicData uri="http://schemas.openxmlformats.org/drawingml/2006/table">
            <a:tbl>
              <a:tblPr firstRow="1" bandRow="1">
                <a:tableStyleId>{5C22544A-7EE6-4342-B048-85BDC9FD1C3A}</a:tableStyleId>
              </a:tblPr>
              <a:tblGrid>
                <a:gridCol w="1286146">
                  <a:extLst>
                    <a:ext uri="{9D8B030D-6E8A-4147-A177-3AD203B41FA5}">
                      <a16:colId xmlns:a16="http://schemas.microsoft.com/office/drawing/2014/main" val="20000"/>
                    </a:ext>
                  </a:extLst>
                </a:gridCol>
                <a:gridCol w="1286146">
                  <a:extLst>
                    <a:ext uri="{9D8B030D-6E8A-4147-A177-3AD203B41FA5}">
                      <a16:colId xmlns:a16="http://schemas.microsoft.com/office/drawing/2014/main" val="20001"/>
                    </a:ext>
                  </a:extLst>
                </a:gridCol>
                <a:gridCol w="1286146">
                  <a:extLst>
                    <a:ext uri="{9D8B030D-6E8A-4147-A177-3AD203B41FA5}">
                      <a16:colId xmlns:a16="http://schemas.microsoft.com/office/drawing/2014/main" val="20002"/>
                    </a:ext>
                  </a:extLst>
                </a:gridCol>
                <a:gridCol w="1286146">
                  <a:extLst>
                    <a:ext uri="{9D8B030D-6E8A-4147-A177-3AD203B41FA5}">
                      <a16:colId xmlns:a16="http://schemas.microsoft.com/office/drawing/2014/main" val="20003"/>
                    </a:ext>
                  </a:extLst>
                </a:gridCol>
              </a:tblGrid>
              <a:tr h="309734">
                <a:tc>
                  <a:txBody>
                    <a:bodyPr/>
                    <a:lstStyle/>
                    <a:p>
                      <a:r>
                        <a:rPr lang="en-US" dirty="0"/>
                        <a:t>Value A</a:t>
                      </a:r>
                    </a:p>
                  </a:txBody>
                  <a:tcPr/>
                </a:tc>
                <a:tc>
                  <a:txBody>
                    <a:bodyPr/>
                    <a:lstStyle/>
                    <a:p>
                      <a:r>
                        <a:rPr lang="en-US" dirty="0"/>
                        <a:t>Value B</a:t>
                      </a:r>
                    </a:p>
                  </a:txBody>
                  <a:tcPr>
                    <a:lnR w="12700" cap="flat" cmpd="sng" algn="ctr">
                      <a:solidFill>
                        <a:scrgbClr r="0" g="0" b="0"/>
                      </a:solidFill>
                      <a:prstDash val="solid"/>
                      <a:round/>
                      <a:headEnd type="none" w="med" len="med"/>
                      <a:tailEnd type="none" w="med" len="med"/>
                    </a:lnR>
                  </a:tcPr>
                </a:tc>
                <a:tc>
                  <a:txBody>
                    <a:bodyPr/>
                    <a:lstStyle/>
                    <a:p>
                      <a:r>
                        <a:rPr lang="en-US" dirty="0"/>
                        <a:t>Rank A</a:t>
                      </a:r>
                    </a:p>
                  </a:txBody>
                  <a:tcPr>
                    <a:lnL w="12700" cap="flat" cmpd="sng" algn="ctr">
                      <a:solidFill>
                        <a:scrgbClr r="0" g="0" b="0"/>
                      </a:solidFill>
                      <a:prstDash val="solid"/>
                      <a:round/>
                      <a:headEnd type="none" w="med" len="med"/>
                      <a:tailEnd type="none" w="med" len="med"/>
                    </a:lnL>
                  </a:tcPr>
                </a:tc>
                <a:tc>
                  <a:txBody>
                    <a:bodyPr/>
                    <a:lstStyle/>
                    <a:p>
                      <a:r>
                        <a:rPr lang="en-US" dirty="0"/>
                        <a:t>Rank B</a:t>
                      </a:r>
                    </a:p>
                  </a:txBody>
                  <a:tcPr/>
                </a:tc>
                <a:extLst>
                  <a:ext uri="{0D108BD9-81ED-4DB2-BD59-A6C34878D82A}">
                    <a16:rowId xmlns:a16="http://schemas.microsoft.com/office/drawing/2014/main" val="10000"/>
                  </a:ext>
                </a:extLst>
              </a:tr>
              <a:tr h="309734">
                <a:tc>
                  <a:txBody>
                    <a:bodyPr/>
                    <a:lstStyle/>
                    <a:p>
                      <a:r>
                        <a:rPr lang="en-US" dirty="0"/>
                        <a:t>35</a:t>
                      </a:r>
                    </a:p>
                  </a:txBody>
                  <a:tcPr/>
                </a:tc>
                <a:tc>
                  <a:txBody>
                    <a:bodyPr/>
                    <a:lstStyle/>
                    <a:p>
                      <a:r>
                        <a:rPr lang="en-US" dirty="0"/>
                        <a:t>62</a:t>
                      </a:r>
                    </a:p>
                  </a:txBody>
                  <a:tcPr>
                    <a:lnR w="12700" cap="flat" cmpd="sng" algn="ctr">
                      <a:solidFill>
                        <a:scrgbClr r="0" g="0" b="0"/>
                      </a:solidFill>
                      <a:prstDash val="solid"/>
                      <a:round/>
                      <a:headEnd type="none" w="med" len="med"/>
                      <a:tailEnd type="none" w="med" len="med"/>
                    </a:lnR>
                  </a:tcPr>
                </a:tc>
                <a:tc>
                  <a:txBody>
                    <a:bodyPr/>
                    <a:lstStyle/>
                    <a:p>
                      <a:r>
                        <a:rPr lang="en-US" dirty="0"/>
                        <a:t>9</a:t>
                      </a:r>
                    </a:p>
                  </a:txBody>
                  <a:tcPr>
                    <a:lnL w="12700" cap="flat" cmpd="sng" algn="ctr">
                      <a:solidFill>
                        <a:scrgbClr r="0" g="0" b="0"/>
                      </a:solidFill>
                      <a:prstDash val="solid"/>
                      <a:round/>
                      <a:headEnd type="none" w="med" len="med"/>
                      <a:tailEnd type="none" w="med" len="med"/>
                    </a:lnL>
                  </a:tcPr>
                </a:tc>
                <a:tc>
                  <a:txBody>
                    <a:bodyPr/>
                    <a:lstStyle/>
                    <a:p>
                      <a:r>
                        <a:rPr lang="en-US" dirty="0"/>
                        <a:t>11</a:t>
                      </a:r>
                    </a:p>
                  </a:txBody>
                  <a:tcPr/>
                </a:tc>
                <a:extLst>
                  <a:ext uri="{0D108BD9-81ED-4DB2-BD59-A6C34878D82A}">
                    <a16:rowId xmlns:a16="http://schemas.microsoft.com/office/drawing/2014/main" val="10001"/>
                  </a:ext>
                </a:extLst>
              </a:tr>
              <a:tr h="309734">
                <a:tc>
                  <a:txBody>
                    <a:bodyPr/>
                    <a:lstStyle/>
                    <a:p>
                      <a:r>
                        <a:rPr lang="en-US" dirty="0"/>
                        <a:t>12</a:t>
                      </a:r>
                    </a:p>
                  </a:txBody>
                  <a:tcPr/>
                </a:tc>
                <a:tc>
                  <a:txBody>
                    <a:bodyPr/>
                    <a:lstStyle/>
                    <a:p>
                      <a:r>
                        <a:rPr lang="en-US" dirty="0"/>
                        <a:t>39</a:t>
                      </a:r>
                    </a:p>
                  </a:txBody>
                  <a:tcPr>
                    <a:lnR w="12700" cap="flat" cmpd="sng" algn="ctr">
                      <a:solidFill>
                        <a:scrgbClr r="0" g="0" b="0"/>
                      </a:solidFill>
                      <a:prstDash val="solid"/>
                      <a:round/>
                      <a:headEnd type="none" w="med" len="med"/>
                      <a:tailEnd type="none" w="med" len="med"/>
                    </a:lnR>
                  </a:tcPr>
                </a:tc>
                <a:tc>
                  <a:txBody>
                    <a:bodyPr/>
                    <a:lstStyle/>
                    <a:p>
                      <a:r>
                        <a:rPr lang="en-US" dirty="0"/>
                        <a:t>3</a:t>
                      </a:r>
                    </a:p>
                  </a:txBody>
                  <a:tcPr>
                    <a:lnL w="12700" cap="flat" cmpd="sng" algn="ctr">
                      <a:solidFill>
                        <a:scrgbClr r="0" g="0" b="0"/>
                      </a:solidFill>
                      <a:prstDash val="solid"/>
                      <a:round/>
                      <a:headEnd type="none" w="med" len="med"/>
                      <a:tailEnd type="none" w="med" len="med"/>
                    </a:lnL>
                  </a:tcPr>
                </a:tc>
                <a:tc>
                  <a:txBody>
                    <a:bodyPr/>
                    <a:lstStyle/>
                    <a:p>
                      <a:r>
                        <a:rPr lang="en-US" dirty="0"/>
                        <a:t>10</a:t>
                      </a:r>
                    </a:p>
                  </a:txBody>
                  <a:tcPr/>
                </a:tc>
                <a:extLst>
                  <a:ext uri="{0D108BD9-81ED-4DB2-BD59-A6C34878D82A}">
                    <a16:rowId xmlns:a16="http://schemas.microsoft.com/office/drawing/2014/main" val="10002"/>
                  </a:ext>
                </a:extLst>
              </a:tr>
              <a:tr h="309734">
                <a:tc>
                  <a:txBody>
                    <a:bodyPr/>
                    <a:lstStyle/>
                    <a:p>
                      <a:r>
                        <a:rPr lang="en-US" dirty="0">
                          <a:solidFill>
                            <a:srgbClr val="0070C0"/>
                          </a:solidFill>
                        </a:rPr>
                        <a:t>18</a:t>
                      </a:r>
                    </a:p>
                  </a:txBody>
                  <a:tcPr/>
                </a:tc>
                <a:tc>
                  <a:txBody>
                    <a:bodyPr/>
                    <a:lstStyle/>
                    <a:p>
                      <a:r>
                        <a:rPr lang="en-US" dirty="0"/>
                        <a:t>9</a:t>
                      </a:r>
                    </a:p>
                  </a:txBody>
                  <a:tcPr>
                    <a:lnR w="12700" cap="flat" cmpd="sng" algn="ctr">
                      <a:solidFill>
                        <a:scrgbClr r="0" g="0" b="0"/>
                      </a:solidFill>
                      <a:prstDash val="solid"/>
                      <a:round/>
                      <a:headEnd type="none" w="med" len="med"/>
                      <a:tailEnd type="none" w="med" len="med"/>
                    </a:lnR>
                  </a:tcPr>
                </a:tc>
                <a:tc>
                  <a:txBody>
                    <a:bodyPr/>
                    <a:lstStyle/>
                    <a:p>
                      <a:r>
                        <a:rPr lang="en-US" dirty="0"/>
                        <a:t>5.5</a:t>
                      </a:r>
                    </a:p>
                  </a:txBody>
                  <a:tcPr>
                    <a:lnL w="12700" cap="flat" cmpd="sng" algn="ctr">
                      <a:solidFill>
                        <a:scrgbClr r="0" g="0" b="0"/>
                      </a:solidFill>
                      <a:prstDash val="solid"/>
                      <a:round/>
                      <a:headEnd type="none" w="med" len="med"/>
                      <a:tailEnd type="none" w="med" len="med"/>
                    </a:lnL>
                  </a:tcPr>
                </a:tc>
                <a:tc>
                  <a:txBody>
                    <a:bodyPr/>
                    <a:lstStyle/>
                    <a:p>
                      <a:r>
                        <a:rPr lang="en-US" dirty="0"/>
                        <a:t>2</a:t>
                      </a:r>
                    </a:p>
                  </a:txBody>
                  <a:tcPr/>
                </a:tc>
                <a:extLst>
                  <a:ext uri="{0D108BD9-81ED-4DB2-BD59-A6C34878D82A}">
                    <a16:rowId xmlns:a16="http://schemas.microsoft.com/office/drawing/2014/main" val="10003"/>
                  </a:ext>
                </a:extLst>
              </a:tr>
              <a:tr h="309734">
                <a:tc>
                  <a:txBody>
                    <a:bodyPr/>
                    <a:lstStyle/>
                    <a:p>
                      <a:r>
                        <a:rPr lang="en-US" dirty="0"/>
                        <a:t>90</a:t>
                      </a:r>
                    </a:p>
                  </a:txBody>
                  <a:tcPr/>
                </a:tc>
                <a:tc>
                  <a:txBody>
                    <a:bodyPr/>
                    <a:lstStyle/>
                    <a:p>
                      <a:r>
                        <a:rPr lang="en-US" dirty="0"/>
                        <a:t>110</a:t>
                      </a:r>
                    </a:p>
                  </a:txBody>
                  <a:tcPr>
                    <a:lnR w="12700" cap="flat" cmpd="sng" algn="ctr">
                      <a:solidFill>
                        <a:scrgbClr r="0" g="0" b="0"/>
                      </a:solidFill>
                      <a:prstDash val="solid"/>
                      <a:round/>
                      <a:headEnd type="none" w="med" len="med"/>
                      <a:tailEnd type="none" w="med" len="med"/>
                    </a:lnR>
                  </a:tcPr>
                </a:tc>
                <a:tc>
                  <a:txBody>
                    <a:bodyPr/>
                    <a:lstStyle/>
                    <a:p>
                      <a:r>
                        <a:rPr lang="en-US" dirty="0"/>
                        <a:t>12</a:t>
                      </a:r>
                    </a:p>
                  </a:txBody>
                  <a:tcPr>
                    <a:lnL w="12700" cap="flat" cmpd="sng" algn="ctr">
                      <a:solidFill>
                        <a:scrgbClr r="0" g="0" b="0"/>
                      </a:solidFill>
                      <a:prstDash val="solid"/>
                      <a:round/>
                      <a:headEnd type="none" w="med" len="med"/>
                      <a:tailEnd type="none" w="med" len="med"/>
                    </a:lnL>
                  </a:tcPr>
                </a:tc>
                <a:tc>
                  <a:txBody>
                    <a:bodyPr/>
                    <a:lstStyle/>
                    <a:p>
                      <a:r>
                        <a:rPr lang="en-US" dirty="0"/>
                        <a:t>13</a:t>
                      </a:r>
                    </a:p>
                  </a:txBody>
                  <a:tcPr/>
                </a:tc>
                <a:extLst>
                  <a:ext uri="{0D108BD9-81ED-4DB2-BD59-A6C34878D82A}">
                    <a16:rowId xmlns:a16="http://schemas.microsoft.com/office/drawing/2014/main" val="10004"/>
                  </a:ext>
                </a:extLst>
              </a:tr>
              <a:tr h="309734">
                <a:tc>
                  <a:txBody>
                    <a:bodyPr/>
                    <a:lstStyle/>
                    <a:p>
                      <a:r>
                        <a:rPr lang="en-US" dirty="0"/>
                        <a:t>10632</a:t>
                      </a:r>
                    </a:p>
                  </a:txBody>
                  <a:tcPr/>
                </a:tc>
                <a:tc>
                  <a:txBody>
                    <a:bodyPr/>
                    <a:lstStyle/>
                    <a:p>
                      <a:r>
                        <a:rPr lang="en-US" dirty="0"/>
                        <a:t>33</a:t>
                      </a:r>
                    </a:p>
                  </a:txBody>
                  <a:tcPr>
                    <a:lnR w="12700" cap="flat" cmpd="sng" algn="ctr">
                      <a:solidFill>
                        <a:scrgbClr r="0" g="0" b="0"/>
                      </a:solidFill>
                      <a:prstDash val="solid"/>
                      <a:round/>
                      <a:headEnd type="none" w="med" len="med"/>
                      <a:tailEnd type="none" w="med" len="med"/>
                    </a:lnR>
                  </a:tcPr>
                </a:tc>
                <a:tc>
                  <a:txBody>
                    <a:bodyPr/>
                    <a:lstStyle/>
                    <a:p>
                      <a:r>
                        <a:rPr lang="en-US" dirty="0"/>
                        <a:t>14</a:t>
                      </a:r>
                    </a:p>
                  </a:txBody>
                  <a:tcPr>
                    <a:lnL w="12700" cap="flat" cmpd="sng" algn="ctr">
                      <a:solidFill>
                        <a:scrgbClr r="0" g="0" b="0"/>
                      </a:solidFill>
                      <a:prstDash val="solid"/>
                      <a:round/>
                      <a:headEnd type="none" w="med" len="med"/>
                      <a:tailEnd type="none" w="med" len="med"/>
                    </a:lnL>
                  </a:tcPr>
                </a:tc>
                <a:tc>
                  <a:txBody>
                    <a:bodyPr/>
                    <a:lstStyle/>
                    <a:p>
                      <a:r>
                        <a:rPr lang="en-US" dirty="0"/>
                        <a:t>8</a:t>
                      </a:r>
                    </a:p>
                  </a:txBody>
                  <a:tcPr/>
                </a:tc>
                <a:extLst>
                  <a:ext uri="{0D108BD9-81ED-4DB2-BD59-A6C34878D82A}">
                    <a16:rowId xmlns:a16="http://schemas.microsoft.com/office/drawing/2014/main" val="10005"/>
                  </a:ext>
                </a:extLst>
              </a:tr>
              <a:tr h="309734">
                <a:tc>
                  <a:txBody>
                    <a:bodyPr/>
                    <a:lstStyle/>
                    <a:p>
                      <a:r>
                        <a:rPr lang="en-US" dirty="0"/>
                        <a:t>1</a:t>
                      </a:r>
                    </a:p>
                  </a:txBody>
                  <a:tcPr/>
                </a:tc>
                <a:tc>
                  <a:txBody>
                    <a:bodyPr/>
                    <a:lstStyle/>
                    <a:p>
                      <a:r>
                        <a:rPr lang="en-US" dirty="0"/>
                        <a:t>29</a:t>
                      </a:r>
                    </a:p>
                  </a:txBody>
                  <a:tcPr>
                    <a:lnR w="12700" cap="flat" cmpd="sng" algn="ctr">
                      <a:solidFill>
                        <a:scrgbClr r="0" g="0" b="0"/>
                      </a:solidFill>
                      <a:prstDash val="solid"/>
                      <a:round/>
                      <a:headEnd type="none" w="med" len="med"/>
                      <a:tailEnd type="none" w="med" len="med"/>
                    </a:lnR>
                  </a:tcPr>
                </a:tc>
                <a:tc>
                  <a:txBody>
                    <a:bodyPr/>
                    <a:lstStyle/>
                    <a:p>
                      <a:r>
                        <a:rPr lang="en-US" dirty="0"/>
                        <a:t>1</a:t>
                      </a:r>
                    </a:p>
                  </a:txBody>
                  <a:tcPr>
                    <a:lnL w="12700" cap="flat" cmpd="sng" algn="ctr">
                      <a:solidFill>
                        <a:scrgbClr r="0" g="0" b="0"/>
                      </a:solidFill>
                      <a:prstDash val="solid"/>
                      <a:round/>
                      <a:headEnd type="none" w="med" len="med"/>
                      <a:tailEnd type="none" w="med" len="med"/>
                    </a:lnL>
                  </a:tcPr>
                </a:tc>
                <a:tc>
                  <a:txBody>
                    <a:bodyPr/>
                    <a:lstStyle/>
                    <a:p>
                      <a:r>
                        <a:rPr lang="en-US" dirty="0"/>
                        <a:t>7</a:t>
                      </a:r>
                    </a:p>
                  </a:txBody>
                  <a:tcPr/>
                </a:tc>
                <a:extLst>
                  <a:ext uri="{0D108BD9-81ED-4DB2-BD59-A6C34878D82A}">
                    <a16:rowId xmlns:a16="http://schemas.microsoft.com/office/drawing/2014/main" val="10006"/>
                  </a:ext>
                </a:extLst>
              </a:tr>
              <a:tr h="309734">
                <a:tc>
                  <a:txBody>
                    <a:bodyPr/>
                    <a:lstStyle/>
                    <a:p>
                      <a:r>
                        <a:rPr lang="en-US" dirty="0"/>
                        <a:t>16</a:t>
                      </a:r>
                    </a:p>
                  </a:txBody>
                  <a:tcPr/>
                </a:tc>
                <a:tc>
                  <a:txBody>
                    <a:bodyPr/>
                    <a:lstStyle/>
                    <a:p>
                      <a:r>
                        <a:rPr lang="en-US" dirty="0">
                          <a:solidFill>
                            <a:srgbClr val="0070C0"/>
                          </a:solidFill>
                        </a:rPr>
                        <a:t>18</a:t>
                      </a:r>
                    </a:p>
                  </a:txBody>
                  <a:tcPr>
                    <a:lnR w="12700" cap="flat" cmpd="sng" algn="ctr">
                      <a:solidFill>
                        <a:scrgbClr r="0" g="0" b="0"/>
                      </a:solidFill>
                      <a:prstDash val="solid"/>
                      <a:round/>
                      <a:headEnd type="none" w="med" len="med"/>
                      <a:tailEnd type="none" w="med" len="med"/>
                    </a:lnR>
                  </a:tcPr>
                </a:tc>
                <a:tc>
                  <a:txBody>
                    <a:bodyPr/>
                    <a:lstStyle/>
                    <a:p>
                      <a:r>
                        <a:rPr lang="en-US" dirty="0"/>
                        <a:t>4</a:t>
                      </a:r>
                    </a:p>
                  </a:txBody>
                  <a:tcPr>
                    <a:lnL w="12700" cap="flat" cmpd="sng" algn="ctr">
                      <a:solidFill>
                        <a:scrgbClr r="0" g="0" b="0"/>
                      </a:solidFill>
                      <a:prstDash val="solid"/>
                      <a:round/>
                      <a:headEnd type="none" w="med" len="med"/>
                      <a:tailEnd type="none" w="med" len="med"/>
                    </a:lnL>
                  </a:tcPr>
                </a:tc>
                <a:tc>
                  <a:txBody>
                    <a:bodyPr/>
                    <a:lstStyle/>
                    <a:p>
                      <a:r>
                        <a:rPr lang="en-US" dirty="0"/>
                        <a:t>5.5</a:t>
                      </a:r>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6157424" y="4144139"/>
            <a:ext cx="2934110" cy="2031325"/>
          </a:xfrm>
          <a:prstGeom prst="rect">
            <a:avLst/>
          </a:prstGeom>
          <a:noFill/>
        </p:spPr>
        <p:txBody>
          <a:bodyPr wrap="square" rtlCol="0">
            <a:spAutoFit/>
          </a:bodyPr>
          <a:lstStyle/>
          <a:p>
            <a:r>
              <a:rPr lang="en-US" dirty="0"/>
              <a:t>Less powerful than a t-test but roughly independent of distribution, because it makes assumptions about how the </a:t>
            </a:r>
            <a:r>
              <a:rPr lang="en-US" i="1" dirty="0"/>
              <a:t>ranks </a:t>
            </a:r>
            <a:r>
              <a:rPr lang="en-US" dirty="0"/>
              <a:t>should be distributed rather than </a:t>
            </a:r>
            <a:r>
              <a:rPr lang="en-US" i="1" dirty="0"/>
              <a:t>values</a:t>
            </a:r>
            <a:r>
              <a:rPr lang="en-US" dirty="0"/>
              <a:t>.</a:t>
            </a:r>
          </a:p>
        </p:txBody>
      </p:sp>
    </p:spTree>
    <p:extLst>
      <p:ext uri="{BB962C8B-B14F-4D97-AF65-F5344CB8AC3E}">
        <p14:creationId xmlns:p14="http://schemas.microsoft.com/office/powerpoint/2010/main" val="2181416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Mann-Whitney U Test</a:t>
            </a:r>
          </a:p>
        </p:txBody>
      </p:sp>
      <p:sp>
        <p:nvSpPr>
          <p:cNvPr id="3" name="Content Placeholder 2"/>
          <p:cNvSpPr>
            <a:spLocks noGrp="1"/>
          </p:cNvSpPr>
          <p:nvPr>
            <p:ph idx="1"/>
          </p:nvPr>
        </p:nvSpPr>
        <p:spPr>
          <a:xfrm>
            <a:off x="457200" y="1600201"/>
            <a:ext cx="8229600" cy="1326717"/>
          </a:xfrm>
        </p:spPr>
        <p:txBody>
          <a:bodyPr>
            <a:normAutofit fontScale="77500" lnSpcReduction="20000"/>
          </a:bodyPr>
          <a:lstStyle/>
          <a:p>
            <a:r>
              <a:rPr lang="en-US" dirty="0"/>
              <a:t>If you don’t know the underlying distribution you can’t really apply a parametric test</a:t>
            </a:r>
          </a:p>
          <a:p>
            <a:r>
              <a:rPr lang="en-US" dirty="0"/>
              <a:t>Instead you can test the </a:t>
            </a:r>
            <a:r>
              <a:rPr lang="en-US" i="1" dirty="0"/>
              <a:t>ranks</a:t>
            </a:r>
            <a:r>
              <a:rPr lang="en-US" dirty="0"/>
              <a:t> of values against each other</a:t>
            </a:r>
          </a:p>
        </p:txBody>
      </p:sp>
      <p:graphicFrame>
        <p:nvGraphicFramePr>
          <p:cNvPr id="4" name="Table 3"/>
          <p:cNvGraphicFramePr>
            <a:graphicFrameLocks noGrp="1"/>
          </p:cNvGraphicFramePr>
          <p:nvPr>
            <p:extLst>
              <p:ext uri="{D42A27DB-BD31-4B8C-83A1-F6EECF244321}">
                <p14:modId xmlns:p14="http://schemas.microsoft.com/office/powerpoint/2010/main" val="3070729905"/>
              </p:ext>
            </p:extLst>
          </p:nvPr>
        </p:nvGraphicFramePr>
        <p:xfrm>
          <a:off x="457196" y="3253702"/>
          <a:ext cx="5144584" cy="1828800"/>
        </p:xfrm>
        <a:graphic>
          <a:graphicData uri="http://schemas.openxmlformats.org/drawingml/2006/table">
            <a:tbl>
              <a:tblPr firstRow="1" bandRow="1">
                <a:tableStyleId>{5C22544A-7EE6-4342-B048-85BDC9FD1C3A}</a:tableStyleId>
              </a:tblPr>
              <a:tblGrid>
                <a:gridCol w="1286146">
                  <a:extLst>
                    <a:ext uri="{9D8B030D-6E8A-4147-A177-3AD203B41FA5}">
                      <a16:colId xmlns:a16="http://schemas.microsoft.com/office/drawing/2014/main" val="20000"/>
                    </a:ext>
                  </a:extLst>
                </a:gridCol>
                <a:gridCol w="1286146">
                  <a:extLst>
                    <a:ext uri="{9D8B030D-6E8A-4147-A177-3AD203B41FA5}">
                      <a16:colId xmlns:a16="http://schemas.microsoft.com/office/drawing/2014/main" val="20001"/>
                    </a:ext>
                  </a:extLst>
                </a:gridCol>
                <a:gridCol w="1286146">
                  <a:extLst>
                    <a:ext uri="{9D8B030D-6E8A-4147-A177-3AD203B41FA5}">
                      <a16:colId xmlns:a16="http://schemas.microsoft.com/office/drawing/2014/main" val="20002"/>
                    </a:ext>
                  </a:extLst>
                </a:gridCol>
                <a:gridCol w="1286146">
                  <a:extLst>
                    <a:ext uri="{9D8B030D-6E8A-4147-A177-3AD203B41FA5}">
                      <a16:colId xmlns:a16="http://schemas.microsoft.com/office/drawing/2014/main" val="20003"/>
                    </a:ext>
                  </a:extLst>
                </a:gridCol>
              </a:tblGrid>
              <a:tr h="309734">
                <a:tc>
                  <a:txBody>
                    <a:bodyPr/>
                    <a:lstStyle/>
                    <a:p>
                      <a:r>
                        <a:rPr lang="en-US" dirty="0"/>
                        <a:t>Value A</a:t>
                      </a:r>
                    </a:p>
                  </a:txBody>
                  <a:tcPr/>
                </a:tc>
                <a:tc>
                  <a:txBody>
                    <a:bodyPr/>
                    <a:lstStyle/>
                    <a:p>
                      <a:r>
                        <a:rPr lang="en-US" dirty="0"/>
                        <a:t>Value B</a:t>
                      </a:r>
                    </a:p>
                  </a:txBody>
                  <a:tcPr>
                    <a:lnR w="12700" cap="flat" cmpd="sng" algn="ctr">
                      <a:solidFill>
                        <a:scrgbClr r="0" g="0" b="0"/>
                      </a:solidFill>
                      <a:prstDash val="solid"/>
                      <a:round/>
                      <a:headEnd type="none" w="med" len="med"/>
                      <a:tailEnd type="none" w="med" len="med"/>
                    </a:lnR>
                  </a:tcPr>
                </a:tc>
                <a:tc>
                  <a:txBody>
                    <a:bodyPr/>
                    <a:lstStyle/>
                    <a:p>
                      <a:r>
                        <a:rPr lang="en-US" dirty="0"/>
                        <a:t>Rank A</a:t>
                      </a:r>
                    </a:p>
                  </a:txBody>
                  <a:tcPr>
                    <a:lnL w="12700" cap="flat" cmpd="sng" algn="ctr">
                      <a:solidFill>
                        <a:scrgbClr r="0" g="0" b="0"/>
                      </a:solidFill>
                      <a:prstDash val="solid"/>
                      <a:round/>
                      <a:headEnd type="none" w="med" len="med"/>
                      <a:tailEnd type="none" w="med" len="med"/>
                    </a:lnL>
                  </a:tcPr>
                </a:tc>
                <a:tc>
                  <a:txBody>
                    <a:bodyPr/>
                    <a:lstStyle/>
                    <a:p>
                      <a:r>
                        <a:rPr lang="en-US" dirty="0"/>
                        <a:t>Rank B</a:t>
                      </a:r>
                    </a:p>
                  </a:txBody>
                  <a:tcPr/>
                </a:tc>
                <a:extLst>
                  <a:ext uri="{0D108BD9-81ED-4DB2-BD59-A6C34878D82A}">
                    <a16:rowId xmlns:a16="http://schemas.microsoft.com/office/drawing/2014/main" val="10000"/>
                  </a:ext>
                </a:extLst>
              </a:tr>
              <a:tr h="309734">
                <a:tc>
                  <a:txBody>
                    <a:bodyPr/>
                    <a:lstStyle/>
                    <a:p>
                      <a:r>
                        <a:rPr lang="en-US" dirty="0"/>
                        <a:t>100</a:t>
                      </a:r>
                    </a:p>
                  </a:txBody>
                  <a:tcPr/>
                </a:tc>
                <a:tc>
                  <a:txBody>
                    <a:bodyPr/>
                    <a:lstStyle/>
                    <a:p>
                      <a:r>
                        <a:rPr lang="en-US" dirty="0"/>
                        <a:t>0</a:t>
                      </a:r>
                    </a:p>
                  </a:txBody>
                  <a:tcPr>
                    <a:lnR w="12700" cap="flat" cmpd="sng" algn="ctr">
                      <a:solidFill>
                        <a:scrgbClr r="0" g="0" b="0"/>
                      </a:solidFill>
                      <a:prstDash val="solid"/>
                      <a:round/>
                      <a:headEnd type="none" w="med" len="med"/>
                      <a:tailEnd type="none" w="med" len="med"/>
                    </a:lnR>
                  </a:tcPr>
                </a:tc>
                <a:tc>
                  <a:txBody>
                    <a:bodyPr/>
                    <a:lstStyle/>
                    <a:p>
                      <a:r>
                        <a:rPr lang="en-US" dirty="0"/>
                        <a:t>5</a:t>
                      </a:r>
                    </a:p>
                  </a:txBody>
                  <a:tcPr>
                    <a:lnL w="12700" cap="flat" cmpd="sng" algn="ctr">
                      <a:solidFill>
                        <a:scrgbClr r="0" g="0" b="0"/>
                      </a:solidFill>
                      <a:prstDash val="solid"/>
                      <a:round/>
                      <a:headEnd type="none" w="med" len="med"/>
                      <a:tailEnd type="none" w="med" len="med"/>
                    </a:lnL>
                  </a:tcPr>
                </a:tc>
                <a:tc>
                  <a:txBody>
                    <a:bodyPr/>
                    <a:lstStyle/>
                    <a:p>
                      <a:r>
                        <a:rPr lang="en-US" dirty="0"/>
                        <a:t>1</a:t>
                      </a:r>
                    </a:p>
                  </a:txBody>
                  <a:tcPr/>
                </a:tc>
                <a:extLst>
                  <a:ext uri="{0D108BD9-81ED-4DB2-BD59-A6C34878D82A}">
                    <a16:rowId xmlns:a16="http://schemas.microsoft.com/office/drawing/2014/main" val="10001"/>
                  </a:ext>
                </a:extLst>
              </a:tr>
              <a:tr h="309734">
                <a:tc>
                  <a:txBody>
                    <a:bodyPr/>
                    <a:lstStyle/>
                    <a:p>
                      <a:r>
                        <a:rPr lang="en-US" dirty="0"/>
                        <a:t>101</a:t>
                      </a:r>
                    </a:p>
                  </a:txBody>
                  <a:tcPr/>
                </a:tc>
                <a:tc>
                  <a:txBody>
                    <a:bodyPr/>
                    <a:lstStyle/>
                    <a:p>
                      <a:r>
                        <a:rPr lang="en-US" dirty="0"/>
                        <a:t>1</a:t>
                      </a:r>
                    </a:p>
                  </a:txBody>
                  <a:tcPr>
                    <a:lnR w="12700" cap="flat" cmpd="sng" algn="ctr">
                      <a:solidFill>
                        <a:scrgbClr r="0" g="0" b="0"/>
                      </a:solidFill>
                      <a:prstDash val="solid"/>
                      <a:round/>
                      <a:headEnd type="none" w="med" len="med"/>
                      <a:tailEnd type="none" w="med" len="med"/>
                    </a:lnR>
                  </a:tcPr>
                </a:tc>
                <a:tc>
                  <a:txBody>
                    <a:bodyPr/>
                    <a:lstStyle/>
                    <a:p>
                      <a:r>
                        <a:rPr lang="en-US" dirty="0"/>
                        <a:t>6</a:t>
                      </a:r>
                    </a:p>
                  </a:txBody>
                  <a:tcPr>
                    <a:lnL w="12700" cap="flat" cmpd="sng" algn="ctr">
                      <a:solidFill>
                        <a:scrgbClr r="0" g="0" b="0"/>
                      </a:solidFill>
                      <a:prstDash val="solid"/>
                      <a:round/>
                      <a:headEnd type="none" w="med" len="med"/>
                      <a:tailEnd type="none" w="med" len="med"/>
                    </a:lnL>
                  </a:tcPr>
                </a:tc>
                <a:tc>
                  <a:txBody>
                    <a:bodyPr/>
                    <a:lstStyle/>
                    <a:p>
                      <a:r>
                        <a:rPr lang="en-US" dirty="0"/>
                        <a:t>2</a:t>
                      </a:r>
                    </a:p>
                  </a:txBody>
                  <a:tcPr/>
                </a:tc>
                <a:extLst>
                  <a:ext uri="{0D108BD9-81ED-4DB2-BD59-A6C34878D82A}">
                    <a16:rowId xmlns:a16="http://schemas.microsoft.com/office/drawing/2014/main" val="10002"/>
                  </a:ext>
                </a:extLst>
              </a:tr>
              <a:tr h="309734">
                <a:tc>
                  <a:txBody>
                    <a:bodyPr/>
                    <a:lstStyle/>
                    <a:p>
                      <a:r>
                        <a:rPr lang="en-US" dirty="0"/>
                        <a:t>102</a:t>
                      </a:r>
                    </a:p>
                  </a:txBody>
                  <a:tcPr/>
                </a:tc>
                <a:tc>
                  <a:txBody>
                    <a:bodyPr/>
                    <a:lstStyle/>
                    <a:p>
                      <a:r>
                        <a:rPr lang="en-US" dirty="0"/>
                        <a:t>2</a:t>
                      </a:r>
                    </a:p>
                  </a:txBody>
                  <a:tcPr>
                    <a:lnR w="12700" cap="flat" cmpd="sng" algn="ctr">
                      <a:solidFill>
                        <a:scrgbClr r="0" g="0" b="0"/>
                      </a:solidFill>
                      <a:prstDash val="solid"/>
                      <a:round/>
                      <a:headEnd type="none" w="med" len="med"/>
                      <a:tailEnd type="none" w="med" len="med"/>
                    </a:lnR>
                  </a:tcPr>
                </a:tc>
                <a:tc>
                  <a:txBody>
                    <a:bodyPr/>
                    <a:lstStyle/>
                    <a:p>
                      <a:r>
                        <a:rPr lang="en-US" dirty="0"/>
                        <a:t>7</a:t>
                      </a:r>
                    </a:p>
                  </a:txBody>
                  <a:tcPr>
                    <a:lnL w="12700" cap="flat" cmpd="sng" algn="ctr">
                      <a:solidFill>
                        <a:scrgbClr r="0" g="0" b="0"/>
                      </a:solidFill>
                      <a:prstDash val="solid"/>
                      <a:round/>
                      <a:headEnd type="none" w="med" len="med"/>
                      <a:tailEnd type="none" w="med" len="med"/>
                    </a:lnL>
                  </a:tcPr>
                </a:tc>
                <a:tc>
                  <a:txBody>
                    <a:bodyPr/>
                    <a:lstStyle/>
                    <a:p>
                      <a:r>
                        <a:rPr lang="en-US" dirty="0"/>
                        <a:t>3</a:t>
                      </a:r>
                    </a:p>
                  </a:txBody>
                  <a:tcPr/>
                </a:tc>
                <a:extLst>
                  <a:ext uri="{0D108BD9-81ED-4DB2-BD59-A6C34878D82A}">
                    <a16:rowId xmlns:a16="http://schemas.microsoft.com/office/drawing/2014/main" val="10003"/>
                  </a:ext>
                </a:extLst>
              </a:tr>
              <a:tr h="309734">
                <a:tc>
                  <a:txBody>
                    <a:bodyPr/>
                    <a:lstStyle/>
                    <a:p>
                      <a:r>
                        <a:rPr lang="en-US" dirty="0"/>
                        <a:t>103</a:t>
                      </a:r>
                    </a:p>
                  </a:txBody>
                  <a:tcPr/>
                </a:tc>
                <a:tc>
                  <a:txBody>
                    <a:bodyPr/>
                    <a:lstStyle/>
                    <a:p>
                      <a:r>
                        <a:rPr lang="en-US" dirty="0"/>
                        <a:t>3</a:t>
                      </a:r>
                    </a:p>
                  </a:txBody>
                  <a:tcPr>
                    <a:lnR w="12700" cap="flat" cmpd="sng" algn="ctr">
                      <a:solidFill>
                        <a:scrgbClr r="0" g="0" b="0"/>
                      </a:solidFill>
                      <a:prstDash val="solid"/>
                      <a:round/>
                      <a:headEnd type="none" w="med" len="med"/>
                      <a:tailEnd type="none" w="med" len="med"/>
                    </a:lnR>
                  </a:tcPr>
                </a:tc>
                <a:tc>
                  <a:txBody>
                    <a:bodyPr/>
                    <a:lstStyle/>
                    <a:p>
                      <a:r>
                        <a:rPr lang="en-US" dirty="0"/>
                        <a:t>8</a:t>
                      </a:r>
                    </a:p>
                  </a:txBody>
                  <a:tcPr>
                    <a:lnL w="12700" cap="flat" cmpd="sng" algn="ctr">
                      <a:solidFill>
                        <a:scrgbClr r="0" g="0" b="0"/>
                      </a:solidFill>
                      <a:prstDash val="solid"/>
                      <a:round/>
                      <a:headEnd type="none" w="med" len="med"/>
                      <a:tailEnd type="none" w="med" len="med"/>
                    </a:lnL>
                  </a:tcPr>
                </a:tc>
                <a:tc>
                  <a:txBody>
                    <a:bodyPr/>
                    <a:lstStyle/>
                    <a:p>
                      <a:r>
                        <a:rPr lang="en-US" dirty="0"/>
                        <a:t>4</a:t>
                      </a:r>
                    </a:p>
                  </a:txBody>
                  <a:tcPr/>
                </a:tc>
                <a:extLst>
                  <a:ext uri="{0D108BD9-81ED-4DB2-BD59-A6C34878D82A}">
                    <a16:rowId xmlns:a16="http://schemas.microsoft.com/office/drawing/2014/main" val="10004"/>
                  </a:ext>
                </a:extLst>
              </a:tr>
            </a:tbl>
          </a:graphicData>
        </a:graphic>
      </p:graphicFrame>
      <p:sp>
        <p:nvSpPr>
          <p:cNvPr id="6" name="TextBox 5"/>
          <p:cNvSpPr txBox="1"/>
          <p:nvPr/>
        </p:nvSpPr>
        <p:spPr>
          <a:xfrm>
            <a:off x="3115798" y="5409286"/>
            <a:ext cx="2485982" cy="646331"/>
          </a:xfrm>
          <a:prstGeom prst="rect">
            <a:avLst/>
          </a:prstGeom>
          <a:noFill/>
        </p:spPr>
        <p:txBody>
          <a:bodyPr wrap="square" rtlCol="0">
            <a:spAutoFit/>
          </a:bodyPr>
          <a:lstStyle/>
          <a:p>
            <a:r>
              <a:rPr lang="en-US" dirty="0"/>
              <a:t>Mann-Whitney p-value:</a:t>
            </a:r>
          </a:p>
          <a:p>
            <a:r>
              <a:rPr lang="en-US" dirty="0"/>
              <a:t>0.015</a:t>
            </a:r>
          </a:p>
        </p:txBody>
      </p:sp>
      <p:sp>
        <p:nvSpPr>
          <p:cNvPr id="7" name="TextBox 6"/>
          <p:cNvSpPr txBox="1"/>
          <p:nvPr/>
        </p:nvSpPr>
        <p:spPr>
          <a:xfrm>
            <a:off x="457200" y="5409286"/>
            <a:ext cx="2325995" cy="646331"/>
          </a:xfrm>
          <a:prstGeom prst="rect">
            <a:avLst/>
          </a:prstGeom>
          <a:noFill/>
        </p:spPr>
        <p:txBody>
          <a:bodyPr wrap="square" rtlCol="0">
            <a:spAutoFit/>
          </a:bodyPr>
          <a:lstStyle/>
          <a:p>
            <a:r>
              <a:rPr lang="en-US" dirty="0"/>
              <a:t>Welch’s t-test p-value:</a:t>
            </a:r>
          </a:p>
          <a:p>
            <a:r>
              <a:rPr lang="en-US" dirty="0"/>
              <a:t>4e-11</a:t>
            </a:r>
          </a:p>
        </p:txBody>
      </p:sp>
      <p:sp>
        <p:nvSpPr>
          <p:cNvPr id="5" name="TextBox 4">
            <a:extLst>
              <a:ext uri="{FF2B5EF4-FFF2-40B4-BE49-F238E27FC236}">
                <a16:creationId xmlns:a16="http://schemas.microsoft.com/office/drawing/2014/main" id="{44544D59-FC91-8141-8D58-CF3A7EBD29D9}"/>
              </a:ext>
            </a:extLst>
          </p:cNvPr>
          <p:cNvSpPr txBox="1"/>
          <p:nvPr/>
        </p:nvSpPr>
        <p:spPr>
          <a:xfrm>
            <a:off x="1986197" y="6366671"/>
            <a:ext cx="5531370" cy="369332"/>
          </a:xfrm>
          <a:prstGeom prst="rect">
            <a:avLst/>
          </a:prstGeom>
          <a:noFill/>
        </p:spPr>
        <p:txBody>
          <a:bodyPr wrap="square" rtlCol="0">
            <a:spAutoFit/>
          </a:bodyPr>
          <a:lstStyle/>
          <a:p>
            <a:pPr algn="ctr"/>
            <a:r>
              <a:rPr lang="en-US" dirty="0"/>
              <a:t>Good for minimizing weird outliers and extreme data</a:t>
            </a:r>
          </a:p>
        </p:txBody>
      </p:sp>
    </p:spTree>
    <p:extLst>
      <p:ext uri="{BB962C8B-B14F-4D97-AF65-F5344CB8AC3E}">
        <p14:creationId xmlns:p14="http://schemas.microsoft.com/office/powerpoint/2010/main" val="944040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7B36-52AB-4A46-A387-16394F4D3549}"/>
              </a:ext>
            </a:extLst>
          </p:cNvPr>
          <p:cNvSpPr>
            <a:spLocks noGrp="1"/>
          </p:cNvSpPr>
          <p:nvPr>
            <p:ph type="title"/>
          </p:nvPr>
        </p:nvSpPr>
        <p:spPr/>
        <p:txBody>
          <a:bodyPr>
            <a:normAutofit fontScale="90000"/>
          </a:bodyPr>
          <a:lstStyle/>
          <a:p>
            <a:r>
              <a:rPr lang="en-US" dirty="0"/>
              <a:t>Further Mann-Whitney Examples in Notebook</a:t>
            </a:r>
          </a:p>
        </p:txBody>
      </p:sp>
    </p:spTree>
    <p:extLst>
      <p:ext uri="{BB962C8B-B14F-4D97-AF65-F5344CB8AC3E}">
        <p14:creationId xmlns:p14="http://schemas.microsoft.com/office/powerpoint/2010/main" val="2232822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5967-7901-8A44-8B48-97117FADCB61}"/>
              </a:ext>
            </a:extLst>
          </p:cNvPr>
          <p:cNvSpPr>
            <a:spLocks noGrp="1"/>
          </p:cNvSpPr>
          <p:nvPr>
            <p:ph type="title"/>
          </p:nvPr>
        </p:nvSpPr>
        <p:spPr/>
        <p:txBody>
          <a:bodyPr/>
          <a:lstStyle/>
          <a:p>
            <a:r>
              <a:rPr lang="en-US" dirty="0"/>
              <a:t>ROC Curves</a:t>
            </a:r>
          </a:p>
        </p:txBody>
      </p:sp>
      <p:sp>
        <p:nvSpPr>
          <p:cNvPr id="3" name="Content Placeholder 2">
            <a:extLst>
              <a:ext uri="{FF2B5EF4-FFF2-40B4-BE49-F238E27FC236}">
                <a16:creationId xmlns:a16="http://schemas.microsoft.com/office/drawing/2014/main" id="{6DBAB8EC-F26D-6043-BB0D-8614993DA1D1}"/>
              </a:ext>
            </a:extLst>
          </p:cNvPr>
          <p:cNvSpPr>
            <a:spLocks noGrp="1"/>
          </p:cNvSpPr>
          <p:nvPr>
            <p:ph idx="1"/>
          </p:nvPr>
        </p:nvSpPr>
        <p:spPr/>
        <p:txBody>
          <a:bodyPr/>
          <a:lstStyle/>
          <a:p>
            <a:r>
              <a:rPr lang="en-US" dirty="0"/>
              <a:t>Power, Type 1/Type 2 Errors, </a:t>
            </a:r>
            <a:r>
              <a:rPr lang="en-US" dirty="0" err="1"/>
              <a:t>etc</a:t>
            </a:r>
            <a:endParaRPr lang="en-US" dirty="0"/>
          </a:p>
        </p:txBody>
      </p:sp>
    </p:spTree>
    <p:extLst>
      <p:ext uri="{BB962C8B-B14F-4D97-AF65-F5344CB8AC3E}">
        <p14:creationId xmlns:p14="http://schemas.microsoft.com/office/powerpoint/2010/main" val="1238619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D421-61CE-B546-8C02-88DB120FAB67}"/>
              </a:ext>
            </a:extLst>
          </p:cNvPr>
          <p:cNvSpPr>
            <a:spLocks noGrp="1"/>
          </p:cNvSpPr>
          <p:nvPr>
            <p:ph type="title"/>
          </p:nvPr>
        </p:nvSpPr>
        <p:spPr/>
        <p:txBody>
          <a:bodyPr/>
          <a:lstStyle/>
          <a:p>
            <a:r>
              <a:rPr lang="en-US" dirty="0"/>
              <a:t>How to Test Statistical Software?</a:t>
            </a:r>
          </a:p>
        </p:txBody>
      </p:sp>
      <p:sp>
        <p:nvSpPr>
          <p:cNvPr id="3" name="Content Placeholder 2">
            <a:extLst>
              <a:ext uri="{FF2B5EF4-FFF2-40B4-BE49-F238E27FC236}">
                <a16:creationId xmlns:a16="http://schemas.microsoft.com/office/drawing/2014/main" id="{963F3ECD-27E7-F640-9E98-B15290EE7092}"/>
              </a:ext>
            </a:extLst>
          </p:cNvPr>
          <p:cNvSpPr>
            <a:spLocks noGrp="1"/>
          </p:cNvSpPr>
          <p:nvPr>
            <p:ph idx="1"/>
          </p:nvPr>
        </p:nvSpPr>
        <p:spPr/>
        <p:txBody>
          <a:bodyPr>
            <a:normAutofit/>
          </a:bodyPr>
          <a:lstStyle/>
          <a:p>
            <a:r>
              <a:rPr lang="en-US" dirty="0"/>
              <a:t>Figure out what it claims it’s trying to do</a:t>
            </a:r>
          </a:p>
          <a:p>
            <a:r>
              <a:rPr lang="en-US" dirty="0"/>
              <a:t>Simulate data under the claimed distribution</a:t>
            </a:r>
          </a:p>
          <a:p>
            <a:pPr lvl="1"/>
            <a:r>
              <a:rPr lang="en-US" dirty="0"/>
              <a:t>In genetic studies you can use real or simulated genetic data, then simulate the phenotype.</a:t>
            </a:r>
          </a:p>
          <a:p>
            <a:pPr lvl="1"/>
            <a:r>
              <a:rPr lang="en-US" dirty="0"/>
              <a:t>Decide whether to add noise</a:t>
            </a:r>
          </a:p>
          <a:p>
            <a:r>
              <a:rPr lang="en-US" dirty="0"/>
              <a:t>Test it under the null and alternate</a:t>
            </a:r>
          </a:p>
          <a:p>
            <a:r>
              <a:rPr lang="en-US" dirty="0"/>
              <a:t>We’ve already done this -- for t-tests in the python notebook!</a:t>
            </a:r>
          </a:p>
          <a:p>
            <a:pPr lvl="1"/>
            <a:endParaRPr lang="en-US" dirty="0"/>
          </a:p>
        </p:txBody>
      </p:sp>
    </p:spTree>
    <p:extLst>
      <p:ext uri="{BB962C8B-B14F-4D97-AF65-F5344CB8AC3E}">
        <p14:creationId xmlns:p14="http://schemas.microsoft.com/office/powerpoint/2010/main" val="323719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3D754-4D78-0A4F-A07F-7B24355FFB1B}"/>
              </a:ext>
            </a:extLst>
          </p:cNvPr>
          <p:cNvSpPr>
            <a:spLocks noGrp="1"/>
          </p:cNvSpPr>
          <p:nvPr>
            <p:ph type="title"/>
          </p:nvPr>
        </p:nvSpPr>
        <p:spPr>
          <a:xfrm>
            <a:off x="457200" y="0"/>
            <a:ext cx="8229600" cy="1143000"/>
          </a:xfrm>
        </p:spPr>
        <p:txBody>
          <a:bodyPr/>
          <a:lstStyle/>
          <a:p>
            <a:r>
              <a:rPr lang="en-US" dirty="0"/>
              <a:t>About Me</a:t>
            </a:r>
          </a:p>
        </p:txBody>
      </p:sp>
      <p:sp>
        <p:nvSpPr>
          <p:cNvPr id="3" name="Content Placeholder 2">
            <a:extLst>
              <a:ext uri="{FF2B5EF4-FFF2-40B4-BE49-F238E27FC236}">
                <a16:creationId xmlns:a16="http://schemas.microsoft.com/office/drawing/2014/main" id="{D5DFF06D-2359-5842-89E4-597FABA0F912}"/>
              </a:ext>
            </a:extLst>
          </p:cNvPr>
          <p:cNvSpPr>
            <a:spLocks noGrp="1"/>
          </p:cNvSpPr>
          <p:nvPr>
            <p:ph idx="1"/>
          </p:nvPr>
        </p:nvSpPr>
        <p:spPr>
          <a:xfrm>
            <a:off x="457200" y="846138"/>
            <a:ext cx="8229600" cy="4525963"/>
          </a:xfrm>
        </p:spPr>
        <p:txBody>
          <a:bodyPr>
            <a:normAutofit/>
          </a:bodyPr>
          <a:lstStyle/>
          <a:p>
            <a:r>
              <a:rPr lang="en-US" sz="2800" dirty="0"/>
              <a:t>Physics PhD @ UC Berkeley</a:t>
            </a:r>
          </a:p>
          <a:p>
            <a:r>
              <a:rPr lang="en-US" sz="2800" dirty="0"/>
              <a:t>Statistical Genetics Postdoc @ UCSF (Noah </a:t>
            </a:r>
            <a:r>
              <a:rPr lang="en-US" sz="2800" dirty="0" err="1"/>
              <a:t>Zaitlen</a:t>
            </a:r>
            <a:r>
              <a:rPr lang="en-US" sz="2800" dirty="0"/>
              <a:t>)</a:t>
            </a:r>
          </a:p>
          <a:p>
            <a:r>
              <a:rPr lang="en-US" sz="2800" dirty="0"/>
              <a:t>Now Computational Staff with </a:t>
            </a:r>
            <a:r>
              <a:rPr lang="en-US" sz="2800" dirty="0" err="1"/>
              <a:t>Sulggi</a:t>
            </a:r>
            <a:r>
              <a:rPr lang="en-US" sz="2800" dirty="0"/>
              <a:t> Lee</a:t>
            </a:r>
          </a:p>
        </p:txBody>
      </p:sp>
      <p:pic>
        <p:nvPicPr>
          <p:cNvPr id="4" name="Picture 3">
            <a:extLst>
              <a:ext uri="{FF2B5EF4-FFF2-40B4-BE49-F238E27FC236}">
                <a16:creationId xmlns:a16="http://schemas.microsoft.com/office/drawing/2014/main" id="{457DC27F-758C-034B-894A-5BAA2D9EF760}"/>
              </a:ext>
            </a:extLst>
          </p:cNvPr>
          <p:cNvPicPr>
            <a:picLocks noChangeAspect="1"/>
          </p:cNvPicPr>
          <p:nvPr/>
        </p:nvPicPr>
        <p:blipFill>
          <a:blip r:embed="rId3"/>
          <a:stretch>
            <a:fillRect/>
          </a:stretch>
        </p:blipFill>
        <p:spPr>
          <a:xfrm>
            <a:off x="0" y="2399982"/>
            <a:ext cx="9144000" cy="3611880"/>
          </a:xfrm>
          <a:prstGeom prst="rect">
            <a:avLst/>
          </a:prstGeom>
        </p:spPr>
      </p:pic>
      <p:pic>
        <p:nvPicPr>
          <p:cNvPr id="6" name="Picture 5">
            <a:extLst>
              <a:ext uri="{FF2B5EF4-FFF2-40B4-BE49-F238E27FC236}">
                <a16:creationId xmlns:a16="http://schemas.microsoft.com/office/drawing/2014/main" id="{13EA3231-C5A6-9F48-A72B-7BC0E4D54790}"/>
              </a:ext>
            </a:extLst>
          </p:cNvPr>
          <p:cNvPicPr>
            <a:picLocks noChangeAspect="1"/>
          </p:cNvPicPr>
          <p:nvPr/>
        </p:nvPicPr>
        <p:blipFill>
          <a:blip r:embed="rId4"/>
          <a:stretch>
            <a:fillRect/>
          </a:stretch>
        </p:blipFill>
        <p:spPr>
          <a:xfrm>
            <a:off x="5518768" y="4441179"/>
            <a:ext cx="3625232" cy="2416821"/>
          </a:xfrm>
          <a:prstGeom prst="rect">
            <a:avLst/>
          </a:prstGeom>
        </p:spPr>
      </p:pic>
    </p:spTree>
    <p:extLst>
      <p:ext uri="{BB962C8B-B14F-4D97-AF65-F5344CB8AC3E}">
        <p14:creationId xmlns:p14="http://schemas.microsoft.com/office/powerpoint/2010/main" val="3331607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F53D-08FB-694E-8EE3-69433A14AB0D}"/>
              </a:ext>
            </a:extLst>
          </p:cNvPr>
          <p:cNvSpPr>
            <a:spLocks noGrp="1"/>
          </p:cNvSpPr>
          <p:nvPr>
            <p:ph type="title"/>
          </p:nvPr>
        </p:nvSpPr>
        <p:spPr>
          <a:xfrm>
            <a:off x="457200" y="0"/>
            <a:ext cx="8229600" cy="1143000"/>
          </a:xfrm>
        </p:spPr>
        <p:txBody>
          <a:bodyPr>
            <a:normAutofit fontScale="90000"/>
          </a:bodyPr>
          <a:lstStyle/>
          <a:p>
            <a:r>
              <a:rPr lang="en-US" dirty="0"/>
              <a:t>Let’s Focus on One Type of Question</a:t>
            </a:r>
          </a:p>
        </p:txBody>
      </p:sp>
      <p:sp>
        <p:nvSpPr>
          <p:cNvPr id="11" name="Content Placeholder 10">
            <a:extLst>
              <a:ext uri="{FF2B5EF4-FFF2-40B4-BE49-F238E27FC236}">
                <a16:creationId xmlns:a16="http://schemas.microsoft.com/office/drawing/2014/main" id="{F2DFB35E-FD7B-1645-BD4B-FC5F0958DE54}"/>
              </a:ext>
            </a:extLst>
          </p:cNvPr>
          <p:cNvSpPr>
            <a:spLocks noGrp="1"/>
          </p:cNvSpPr>
          <p:nvPr>
            <p:ph idx="1"/>
          </p:nvPr>
        </p:nvSpPr>
        <p:spPr>
          <a:xfrm>
            <a:off x="457200" y="5726813"/>
            <a:ext cx="8229600" cy="1131186"/>
          </a:xfrm>
        </p:spPr>
        <p:txBody>
          <a:bodyPr>
            <a:normAutofit fontScale="55000" lnSpcReduction="20000"/>
          </a:bodyPr>
          <a:lstStyle/>
          <a:p>
            <a:r>
              <a:rPr lang="en-US" dirty="0"/>
              <a:t>What is the average difference in rating? (“Effect Size”)</a:t>
            </a:r>
          </a:p>
          <a:p>
            <a:r>
              <a:rPr lang="en-US" dirty="0"/>
              <a:t>If there really is no difference between them, what is the probability of obtaining such a difference (or bigger) by random chance? (“P-Value”)</a:t>
            </a:r>
          </a:p>
          <a:p>
            <a:r>
              <a:rPr lang="en-US" dirty="0"/>
              <a:t>What is the probability that Chappelle really is better than Hasselhoff, given data?</a:t>
            </a:r>
          </a:p>
        </p:txBody>
      </p:sp>
      <p:pic>
        <p:nvPicPr>
          <p:cNvPr id="4" name="Picture 3">
            <a:extLst>
              <a:ext uri="{FF2B5EF4-FFF2-40B4-BE49-F238E27FC236}">
                <a16:creationId xmlns:a16="http://schemas.microsoft.com/office/drawing/2014/main" id="{5CE6E8EB-A178-2D4F-B088-7DC26F966E03}"/>
              </a:ext>
            </a:extLst>
          </p:cNvPr>
          <p:cNvPicPr>
            <a:picLocks noChangeAspect="1"/>
          </p:cNvPicPr>
          <p:nvPr/>
        </p:nvPicPr>
        <p:blipFill rotWithShape="1">
          <a:blip r:embed="rId2"/>
          <a:srcRect l="8227" t="4536" r="8545" b="8966"/>
          <a:stretch/>
        </p:blipFill>
        <p:spPr>
          <a:xfrm>
            <a:off x="2184850" y="1246665"/>
            <a:ext cx="4256410" cy="3317736"/>
          </a:xfrm>
          <a:prstGeom prst="rect">
            <a:avLst/>
          </a:prstGeom>
        </p:spPr>
      </p:pic>
      <p:sp>
        <p:nvSpPr>
          <p:cNvPr id="5" name="TextBox 4">
            <a:extLst>
              <a:ext uri="{FF2B5EF4-FFF2-40B4-BE49-F238E27FC236}">
                <a16:creationId xmlns:a16="http://schemas.microsoft.com/office/drawing/2014/main" id="{99357889-410E-7341-BA34-913D24BCFF9B}"/>
              </a:ext>
            </a:extLst>
          </p:cNvPr>
          <p:cNvSpPr txBox="1"/>
          <p:nvPr/>
        </p:nvSpPr>
        <p:spPr>
          <a:xfrm>
            <a:off x="3155895" y="1061999"/>
            <a:ext cx="2403334" cy="369332"/>
          </a:xfrm>
          <a:prstGeom prst="rect">
            <a:avLst/>
          </a:prstGeom>
          <a:solidFill>
            <a:schemeClr val="bg1"/>
          </a:solidFill>
        </p:spPr>
        <p:txBody>
          <a:bodyPr wrap="square" rtlCol="0">
            <a:spAutoFit/>
          </a:bodyPr>
          <a:lstStyle/>
          <a:p>
            <a:pPr algn="ctr"/>
            <a:r>
              <a:rPr lang="en-US"/>
              <a:t>Which David Is Best?</a:t>
            </a:r>
            <a:endParaRPr lang="en-US" dirty="0"/>
          </a:p>
        </p:txBody>
      </p:sp>
      <p:sp>
        <p:nvSpPr>
          <p:cNvPr id="6" name="TextBox 5">
            <a:extLst>
              <a:ext uri="{FF2B5EF4-FFF2-40B4-BE49-F238E27FC236}">
                <a16:creationId xmlns:a16="http://schemas.microsoft.com/office/drawing/2014/main" id="{CFB21434-9823-0C4D-B8CF-6EA66D164B9E}"/>
              </a:ext>
            </a:extLst>
          </p:cNvPr>
          <p:cNvSpPr txBox="1"/>
          <p:nvPr/>
        </p:nvSpPr>
        <p:spPr>
          <a:xfrm rot="16200000">
            <a:off x="1124793" y="2720867"/>
            <a:ext cx="1432290" cy="369332"/>
          </a:xfrm>
          <a:prstGeom prst="rect">
            <a:avLst/>
          </a:prstGeom>
          <a:noFill/>
        </p:spPr>
        <p:txBody>
          <a:bodyPr wrap="square" rtlCol="0">
            <a:spAutoFit/>
          </a:bodyPr>
          <a:lstStyle/>
          <a:p>
            <a:pPr algn="ctr"/>
            <a:r>
              <a:rPr lang="en-US" dirty="0"/>
              <a:t>Fan Ratings</a:t>
            </a:r>
          </a:p>
        </p:txBody>
      </p:sp>
      <p:sp>
        <p:nvSpPr>
          <p:cNvPr id="7" name="TextBox 6">
            <a:extLst>
              <a:ext uri="{FF2B5EF4-FFF2-40B4-BE49-F238E27FC236}">
                <a16:creationId xmlns:a16="http://schemas.microsoft.com/office/drawing/2014/main" id="{FB05141F-8C18-D340-8A2A-BA01554A5AE8}"/>
              </a:ext>
            </a:extLst>
          </p:cNvPr>
          <p:cNvSpPr txBox="1"/>
          <p:nvPr/>
        </p:nvSpPr>
        <p:spPr>
          <a:xfrm>
            <a:off x="2345342" y="4564401"/>
            <a:ext cx="1432290" cy="369332"/>
          </a:xfrm>
          <a:prstGeom prst="rect">
            <a:avLst/>
          </a:prstGeom>
          <a:noFill/>
        </p:spPr>
        <p:txBody>
          <a:bodyPr wrap="square" rtlCol="0">
            <a:spAutoFit/>
          </a:bodyPr>
          <a:lstStyle/>
          <a:p>
            <a:pPr algn="ctr"/>
            <a:r>
              <a:rPr lang="en-US" dirty="0"/>
              <a:t>Hasselhoff</a:t>
            </a:r>
          </a:p>
        </p:txBody>
      </p:sp>
      <p:sp>
        <p:nvSpPr>
          <p:cNvPr id="8" name="TextBox 7">
            <a:extLst>
              <a:ext uri="{FF2B5EF4-FFF2-40B4-BE49-F238E27FC236}">
                <a16:creationId xmlns:a16="http://schemas.microsoft.com/office/drawing/2014/main" id="{9EFC7453-1724-0845-A6E0-176A97BAA993}"/>
              </a:ext>
            </a:extLst>
          </p:cNvPr>
          <p:cNvSpPr txBox="1"/>
          <p:nvPr/>
        </p:nvSpPr>
        <p:spPr>
          <a:xfrm>
            <a:off x="3641417" y="4560355"/>
            <a:ext cx="1432290" cy="369332"/>
          </a:xfrm>
          <a:prstGeom prst="rect">
            <a:avLst/>
          </a:prstGeom>
          <a:noFill/>
        </p:spPr>
        <p:txBody>
          <a:bodyPr wrap="square" rtlCol="0">
            <a:spAutoFit/>
          </a:bodyPr>
          <a:lstStyle/>
          <a:p>
            <a:pPr algn="ctr"/>
            <a:r>
              <a:rPr lang="en-US" dirty="0"/>
              <a:t>Siegel</a:t>
            </a:r>
          </a:p>
        </p:txBody>
      </p:sp>
      <p:sp>
        <p:nvSpPr>
          <p:cNvPr id="9" name="TextBox 8">
            <a:extLst>
              <a:ext uri="{FF2B5EF4-FFF2-40B4-BE49-F238E27FC236}">
                <a16:creationId xmlns:a16="http://schemas.microsoft.com/office/drawing/2014/main" id="{2751874C-07E4-BC42-B9CD-E9ABBDEAC4C2}"/>
              </a:ext>
            </a:extLst>
          </p:cNvPr>
          <p:cNvSpPr txBox="1"/>
          <p:nvPr/>
        </p:nvSpPr>
        <p:spPr>
          <a:xfrm>
            <a:off x="4937492" y="4556309"/>
            <a:ext cx="1432290" cy="369332"/>
          </a:xfrm>
          <a:prstGeom prst="rect">
            <a:avLst/>
          </a:prstGeom>
          <a:noFill/>
        </p:spPr>
        <p:txBody>
          <a:bodyPr wrap="square" rtlCol="0">
            <a:spAutoFit/>
          </a:bodyPr>
          <a:lstStyle/>
          <a:p>
            <a:pPr algn="ctr"/>
            <a:r>
              <a:rPr lang="en-US" dirty="0"/>
              <a:t>Chappelle</a:t>
            </a:r>
          </a:p>
        </p:txBody>
      </p:sp>
      <p:pic>
        <p:nvPicPr>
          <p:cNvPr id="10" name="Picture 9" descr="Screen Shot 2019-09-22 at 11.43.43 PM.png"/>
          <p:cNvPicPr>
            <a:picLocks noChangeAspect="1"/>
          </p:cNvPicPr>
          <p:nvPr/>
        </p:nvPicPr>
        <p:blipFill rotWithShape="1">
          <a:blip r:embed="rId3">
            <a:extLst>
              <a:ext uri="{28A0092B-C50C-407E-A947-70E740481C1C}">
                <a14:useLocalDpi xmlns:a14="http://schemas.microsoft.com/office/drawing/2010/main" val="0"/>
              </a:ext>
            </a:extLst>
          </a:blip>
          <a:srcRect l="20184" r="17185"/>
          <a:stretch/>
        </p:blipFill>
        <p:spPr>
          <a:xfrm>
            <a:off x="2494719" y="4579725"/>
            <a:ext cx="1091047" cy="1099562"/>
          </a:xfrm>
          <a:prstGeom prst="rect">
            <a:avLst/>
          </a:prstGeom>
        </p:spPr>
      </p:pic>
      <p:pic>
        <p:nvPicPr>
          <p:cNvPr id="12" name="Picture 11" descr="Screen Shot 2019-09-22 at 11.47.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3735" y="4579725"/>
            <a:ext cx="1421545" cy="1077288"/>
          </a:xfrm>
          <a:prstGeom prst="rect">
            <a:avLst/>
          </a:prstGeom>
        </p:spPr>
      </p:pic>
      <p:pic>
        <p:nvPicPr>
          <p:cNvPr id="13" name="Picture 12"/>
          <p:cNvPicPr>
            <a:picLocks noChangeAspect="1"/>
          </p:cNvPicPr>
          <p:nvPr/>
        </p:nvPicPr>
        <p:blipFill rotWithShape="1">
          <a:blip r:embed="rId5"/>
          <a:srcRect l="4725" t="7555" b="11887"/>
          <a:stretch/>
        </p:blipFill>
        <p:spPr>
          <a:xfrm>
            <a:off x="3674512" y="4579725"/>
            <a:ext cx="1300443" cy="1099562"/>
          </a:xfrm>
          <a:prstGeom prst="rect">
            <a:avLst/>
          </a:prstGeom>
        </p:spPr>
      </p:pic>
    </p:spTree>
    <p:extLst>
      <p:ext uri="{BB962C8B-B14F-4D97-AF65-F5344CB8AC3E}">
        <p14:creationId xmlns:p14="http://schemas.microsoft.com/office/powerpoint/2010/main" val="2371632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P-Value Definitions</a:t>
            </a:r>
          </a:p>
        </p:txBody>
      </p:sp>
      <p:sp>
        <p:nvSpPr>
          <p:cNvPr id="3" name="Content Placeholder 2"/>
          <p:cNvSpPr>
            <a:spLocks noGrp="1"/>
          </p:cNvSpPr>
          <p:nvPr>
            <p:ph idx="1"/>
          </p:nvPr>
        </p:nvSpPr>
        <p:spPr>
          <a:xfrm>
            <a:off x="457200" y="1600200"/>
            <a:ext cx="8229600" cy="4983162"/>
          </a:xfrm>
        </p:spPr>
        <p:txBody>
          <a:bodyPr>
            <a:normAutofit fontScale="77500" lnSpcReduction="20000"/>
          </a:bodyPr>
          <a:lstStyle/>
          <a:p>
            <a:r>
              <a:rPr lang="en-US" dirty="0"/>
              <a:t>“In statistical hypothesis testing, the p-value or probability value is, for a given statistical model, the probability that, when the null hypothesis is true, the statistical summary (such as the sample mean difference between two groups) would be equal to, or more extreme than, the actual observed results.” </a:t>
            </a:r>
            <a:r>
              <a:rPr lang="mr-IN" dirty="0"/>
              <a:t>–</a:t>
            </a:r>
            <a:r>
              <a:rPr lang="en-US" dirty="0"/>
              <a:t>Wikipedia</a:t>
            </a:r>
          </a:p>
          <a:p>
            <a:r>
              <a:rPr lang="en-US" dirty="0"/>
              <a:t>“null hypothesis” = no effect present </a:t>
            </a:r>
            <a:br>
              <a:rPr lang="en-US" dirty="0"/>
            </a:br>
            <a:r>
              <a:rPr lang="en-US" dirty="0"/>
              <a:t>(maybe: two groups have the same mean)</a:t>
            </a:r>
          </a:p>
          <a:p>
            <a:r>
              <a:rPr lang="en-US" dirty="0"/>
              <a:t>“alternate hypothesis” = some effect present </a:t>
            </a:r>
            <a:br>
              <a:rPr lang="en-US" dirty="0"/>
            </a:br>
            <a:r>
              <a:rPr lang="en-US" dirty="0"/>
              <a:t>(maybe: two groups do not have the same mean)</a:t>
            </a:r>
          </a:p>
          <a:p>
            <a:r>
              <a:rPr lang="en-US" dirty="0"/>
              <a:t>People often use p = 0.05 as a threshold for “significance”</a:t>
            </a:r>
          </a:p>
          <a:p>
            <a:pPr lvl="1"/>
            <a:r>
              <a:rPr lang="en-US" dirty="0"/>
              <a:t>Particle physicists use p = 0.0000003</a:t>
            </a:r>
          </a:p>
          <a:p>
            <a:r>
              <a:rPr lang="en-US" dirty="0">
                <a:solidFill>
                  <a:srgbClr val="FF0000"/>
                </a:solidFill>
              </a:rPr>
              <a:t>But you CANNOT use p = 0.05 if you are performing multiple tests</a:t>
            </a:r>
          </a:p>
        </p:txBody>
      </p:sp>
    </p:spTree>
    <p:extLst>
      <p:ext uri="{BB962C8B-B14F-4D97-AF65-F5344CB8AC3E}">
        <p14:creationId xmlns:p14="http://schemas.microsoft.com/office/powerpoint/2010/main" val="366120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Multiple Testing Changes P-Value Thresholds</a:t>
            </a:r>
          </a:p>
        </p:txBody>
      </p:sp>
      <p:sp>
        <p:nvSpPr>
          <p:cNvPr id="3" name="Content Placeholder 2"/>
          <p:cNvSpPr>
            <a:spLocks noGrp="1"/>
          </p:cNvSpPr>
          <p:nvPr>
            <p:ph idx="1"/>
          </p:nvPr>
        </p:nvSpPr>
        <p:spPr/>
        <p:txBody>
          <a:bodyPr>
            <a:normAutofit fontScale="85000" lnSpcReduction="10000"/>
          </a:bodyPr>
          <a:lstStyle/>
          <a:p>
            <a:r>
              <a:rPr lang="en-US" dirty="0"/>
              <a:t>“the probability that, when the null hypothesis is true</a:t>
            </a:r>
            <a:r>
              <a:rPr lang="mr-IN" dirty="0"/>
              <a:t>…</a:t>
            </a:r>
            <a:r>
              <a:rPr lang="en-US" dirty="0"/>
              <a:t>”</a:t>
            </a:r>
          </a:p>
          <a:p>
            <a:r>
              <a:rPr lang="en-US" dirty="0"/>
              <a:t>If you use p = 0.05 as a threshold and the null hypothesis is true, then 1 in 20 (0.05) of your tests of </a:t>
            </a:r>
            <a:r>
              <a:rPr lang="en-US" i="1" dirty="0"/>
              <a:t>null data </a:t>
            </a:r>
            <a:r>
              <a:rPr lang="en-US" dirty="0"/>
              <a:t>will be false positives.</a:t>
            </a:r>
          </a:p>
          <a:p>
            <a:r>
              <a:rPr lang="en-US" dirty="0"/>
              <a:t>If you’re only doing 1 test, and the odds of obtaining an extreme effect from null data is low, then that’s great.</a:t>
            </a:r>
          </a:p>
          <a:p>
            <a:r>
              <a:rPr lang="en-US" dirty="0"/>
              <a:t>But if you do 20 tests and find 1 with p&lt;0.05, does this count as significant?</a:t>
            </a:r>
          </a:p>
          <a:p>
            <a:r>
              <a:rPr lang="en-US" dirty="0"/>
              <a:t>If you do 40 tests and find 3 with p&lt;0.05, is this significant?  Let’s check!</a:t>
            </a:r>
          </a:p>
        </p:txBody>
      </p:sp>
    </p:spTree>
    <p:extLst>
      <p:ext uri="{BB962C8B-B14F-4D97-AF65-F5344CB8AC3E}">
        <p14:creationId xmlns:p14="http://schemas.microsoft.com/office/powerpoint/2010/main" val="399134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Plan for computational check: </a:t>
            </a:r>
            <a:br>
              <a:rPr lang="en-US" sz="3600" dirty="0"/>
            </a:br>
            <a:r>
              <a:rPr lang="en-US" sz="2600" dirty="0"/>
              <a:t>If you do 40 tests, how often will you find 3 with p&lt;0.05?</a:t>
            </a:r>
          </a:p>
        </p:txBody>
      </p:sp>
      <p:sp>
        <p:nvSpPr>
          <p:cNvPr id="3" name="Content Placeholder 2"/>
          <p:cNvSpPr>
            <a:spLocks noGrp="1"/>
          </p:cNvSpPr>
          <p:nvPr>
            <p:ph idx="1"/>
          </p:nvPr>
        </p:nvSpPr>
        <p:spPr/>
        <p:txBody>
          <a:bodyPr>
            <a:normAutofit fontScale="77500" lnSpcReduction="20000"/>
          </a:bodyPr>
          <a:lstStyle/>
          <a:p>
            <a:r>
              <a:rPr lang="en-US" dirty="0"/>
              <a:t>What type of test should we use?  A t-test is simple, let’s go with that.</a:t>
            </a:r>
          </a:p>
          <a:p>
            <a:r>
              <a:rPr lang="en-US" dirty="0"/>
              <a:t>A t-test applies to normally distributed data, so we need to simulate normally distributed data.</a:t>
            </a:r>
          </a:p>
          <a:p>
            <a:pPr lvl="1"/>
            <a:r>
              <a:rPr lang="en-US" dirty="0"/>
              <a:t>Check that the simulated data is roughly normally distributed</a:t>
            </a:r>
          </a:p>
          <a:p>
            <a:pPr lvl="1"/>
            <a:r>
              <a:rPr lang="en-US" dirty="0"/>
              <a:t>Simulate two sets of normally distributed data under the null</a:t>
            </a:r>
          </a:p>
          <a:p>
            <a:pPr lvl="1"/>
            <a:r>
              <a:rPr lang="en-US" dirty="0"/>
              <a:t>Check that the t-test behaves appropriately under the null</a:t>
            </a:r>
          </a:p>
          <a:p>
            <a:r>
              <a:rPr lang="en-US" dirty="0"/>
              <a:t>Simulate two sets of identically distributed (null) data 40 times, and count the number of false positives.  Are there 3 or more?</a:t>
            </a:r>
          </a:p>
          <a:p>
            <a:r>
              <a:rPr lang="en-US" dirty="0"/>
              <a:t>Do this a lot (100 or 10000 times) and see how often you get 3 or more false positives.</a:t>
            </a:r>
          </a:p>
          <a:p>
            <a:r>
              <a:rPr lang="en-US" dirty="0"/>
              <a:t>Let’s go to the python notebook.</a:t>
            </a:r>
          </a:p>
        </p:txBody>
      </p:sp>
    </p:spTree>
    <p:extLst>
      <p:ext uri="{BB962C8B-B14F-4D97-AF65-F5344CB8AC3E}">
        <p14:creationId xmlns:p14="http://schemas.microsoft.com/office/powerpoint/2010/main" val="6135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Account for Multiple Testing?</a:t>
            </a:r>
          </a:p>
        </p:txBody>
      </p:sp>
      <p:sp>
        <p:nvSpPr>
          <p:cNvPr id="3" name="Content Placeholder 2"/>
          <p:cNvSpPr>
            <a:spLocks noGrp="1"/>
          </p:cNvSpPr>
          <p:nvPr>
            <p:ph idx="1"/>
          </p:nvPr>
        </p:nvSpPr>
        <p:spPr/>
        <p:txBody>
          <a:bodyPr>
            <a:normAutofit fontScale="85000" lnSpcReduction="20000"/>
          </a:bodyPr>
          <a:lstStyle/>
          <a:p>
            <a:r>
              <a:rPr lang="en-US" dirty="0"/>
              <a:t>Bonferroni Correction: Simplest and Harshest Option.  Set a harsher threshold:</a:t>
            </a:r>
          </a:p>
          <a:p>
            <a:pPr lvl="1"/>
            <a:r>
              <a:rPr lang="en-US" dirty="0"/>
              <a:t>Divide p=0.05 by the number of tests to keep the false positive rate constant.</a:t>
            </a:r>
          </a:p>
          <a:p>
            <a:pPr lvl="1"/>
            <a:r>
              <a:rPr lang="en-US" dirty="0"/>
              <a:t>(Equivalently you could multiply p by the number of tests and continue to use 0.05)</a:t>
            </a:r>
          </a:p>
          <a:p>
            <a:pPr lvl="1"/>
            <a:r>
              <a:rPr lang="en-US" dirty="0"/>
              <a:t>Ex: 40 tests; </a:t>
            </a:r>
            <a:r>
              <a:rPr lang="en-US" dirty="0" err="1"/>
              <a:t>p_adj</a:t>
            </a:r>
            <a:r>
              <a:rPr lang="en-US" dirty="0"/>
              <a:t> = p x 40; </a:t>
            </a:r>
            <a:br>
              <a:rPr lang="en-US" dirty="0"/>
            </a:br>
            <a:r>
              <a:rPr lang="en-US" dirty="0"/>
              <a:t>new threshold is p&lt;0.05/40 = 0.00125</a:t>
            </a:r>
          </a:p>
          <a:p>
            <a:r>
              <a:rPr lang="en-US" dirty="0"/>
              <a:t>False Discovery Rate: </a:t>
            </a:r>
            <a:br>
              <a:rPr lang="en-US" dirty="0"/>
            </a:br>
            <a:r>
              <a:rPr lang="en-US" dirty="0"/>
              <a:t>Think about the problem in a different way</a:t>
            </a:r>
          </a:p>
          <a:p>
            <a:pPr lvl="1"/>
            <a:r>
              <a:rPr lang="en-US" dirty="0"/>
              <a:t>For some intuition, let’s go back to the python notebook and examine the distribution of p-values under the alternate.</a:t>
            </a:r>
          </a:p>
        </p:txBody>
      </p:sp>
    </p:spTree>
    <p:extLst>
      <p:ext uri="{BB962C8B-B14F-4D97-AF65-F5344CB8AC3E}">
        <p14:creationId xmlns:p14="http://schemas.microsoft.com/office/powerpoint/2010/main" val="29602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Discovery Rate</a:t>
            </a:r>
          </a:p>
        </p:txBody>
      </p:sp>
      <p:pic>
        <p:nvPicPr>
          <p:cNvPr id="5" name="Picture 4"/>
          <p:cNvPicPr>
            <a:picLocks noChangeAspect="1"/>
          </p:cNvPicPr>
          <p:nvPr/>
        </p:nvPicPr>
        <p:blipFill>
          <a:blip r:embed="rId2"/>
          <a:stretch>
            <a:fillRect/>
          </a:stretch>
        </p:blipFill>
        <p:spPr>
          <a:xfrm>
            <a:off x="1589329" y="1434613"/>
            <a:ext cx="5041900" cy="3365500"/>
          </a:xfrm>
          <a:prstGeom prst="rect">
            <a:avLst/>
          </a:prstGeom>
        </p:spPr>
      </p:pic>
      <p:cxnSp>
        <p:nvCxnSpPr>
          <p:cNvPr id="7" name="Straight Connector 6"/>
          <p:cNvCxnSpPr/>
          <p:nvPr/>
        </p:nvCxnSpPr>
        <p:spPr>
          <a:xfrm flipH="1">
            <a:off x="2290607" y="3542416"/>
            <a:ext cx="424393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9" name="Right Brace 8"/>
          <p:cNvSpPr/>
          <p:nvPr/>
        </p:nvSpPr>
        <p:spPr>
          <a:xfrm>
            <a:off x="6631229" y="3542416"/>
            <a:ext cx="272180" cy="74712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7084849" y="3643211"/>
            <a:ext cx="2059151" cy="646331"/>
          </a:xfrm>
          <a:prstGeom prst="rect">
            <a:avLst/>
          </a:prstGeom>
          <a:noFill/>
        </p:spPr>
        <p:txBody>
          <a:bodyPr wrap="square" rtlCol="0">
            <a:spAutoFit/>
          </a:bodyPr>
          <a:lstStyle/>
          <a:p>
            <a:r>
              <a:rPr lang="en-US" dirty="0"/>
              <a:t>Null data has uniform distribution</a:t>
            </a:r>
          </a:p>
        </p:txBody>
      </p:sp>
      <p:sp>
        <p:nvSpPr>
          <p:cNvPr id="11" name="Right Brace 10"/>
          <p:cNvSpPr/>
          <p:nvPr/>
        </p:nvSpPr>
        <p:spPr>
          <a:xfrm>
            <a:off x="6647539" y="1550078"/>
            <a:ext cx="255870" cy="193305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7084849" y="2000363"/>
            <a:ext cx="1872380" cy="646331"/>
          </a:xfrm>
          <a:prstGeom prst="rect">
            <a:avLst/>
          </a:prstGeom>
          <a:noFill/>
        </p:spPr>
        <p:txBody>
          <a:bodyPr wrap="square" rtlCol="0">
            <a:spAutoFit/>
          </a:bodyPr>
          <a:lstStyle/>
          <a:p>
            <a:r>
              <a:rPr lang="en-US" dirty="0"/>
              <a:t>Inflation due to true positives</a:t>
            </a:r>
          </a:p>
        </p:txBody>
      </p:sp>
      <p:sp>
        <p:nvSpPr>
          <p:cNvPr id="18" name="TextBox 17"/>
          <p:cNvSpPr txBox="1"/>
          <p:nvPr/>
        </p:nvSpPr>
        <p:spPr>
          <a:xfrm>
            <a:off x="7772404" y="2794196"/>
            <a:ext cx="1371596" cy="646331"/>
          </a:xfrm>
          <a:prstGeom prst="rect">
            <a:avLst/>
          </a:prstGeom>
          <a:noFill/>
          <a:ln>
            <a:noFill/>
          </a:ln>
        </p:spPr>
        <p:txBody>
          <a:bodyPr wrap="square" rtlCol="0">
            <a:spAutoFit/>
          </a:bodyPr>
          <a:lstStyle/>
          <a:p>
            <a:r>
              <a:rPr lang="en-US" sz="1200" dirty="0"/>
              <a:t>The ratio is related to the false discovery rate.</a:t>
            </a:r>
          </a:p>
        </p:txBody>
      </p:sp>
      <p:sp>
        <p:nvSpPr>
          <p:cNvPr id="19" name="TextBox 18"/>
          <p:cNvSpPr txBox="1"/>
          <p:nvPr/>
        </p:nvSpPr>
        <p:spPr>
          <a:xfrm>
            <a:off x="-1" y="4990147"/>
            <a:ext cx="7457608" cy="1754326"/>
          </a:xfrm>
          <a:prstGeom prst="rect">
            <a:avLst/>
          </a:prstGeom>
          <a:noFill/>
        </p:spPr>
        <p:txBody>
          <a:bodyPr wrap="square" rtlCol="0">
            <a:spAutoFit/>
          </a:bodyPr>
          <a:lstStyle/>
          <a:p>
            <a:r>
              <a:rPr lang="en-US" dirty="0"/>
              <a:t>Actual q-value algorithm: </a:t>
            </a:r>
            <a:br>
              <a:rPr lang="en-US" dirty="0"/>
            </a:br>
            <a:r>
              <a:rPr lang="en-US" dirty="0"/>
              <a:t>-Sort the p-values in order from smallest to largest</a:t>
            </a:r>
          </a:p>
          <a:p>
            <a:r>
              <a:rPr lang="en-US" dirty="0"/>
              <a:t>-For a given α (threshold), find the largest k such that p(k) &lt;= kα/m </a:t>
            </a:r>
            <a:br>
              <a:rPr lang="en-US" dirty="0"/>
            </a:br>
            <a:r>
              <a:rPr lang="en-US" dirty="0"/>
              <a:t>(k is an index – the kth p-value; and m is the total number of p-values)</a:t>
            </a:r>
          </a:p>
          <a:p>
            <a:r>
              <a:rPr lang="en-US" dirty="0"/>
              <a:t>-Make some adjustments (q-values should be ordered)</a:t>
            </a:r>
          </a:p>
          <a:p>
            <a:r>
              <a:rPr lang="en-US" dirty="0"/>
              <a:t>-Done!  Reject the null for all </a:t>
            </a:r>
            <a:r>
              <a:rPr lang="en-US" dirty="0" err="1"/>
              <a:t>i</a:t>
            </a:r>
            <a:r>
              <a:rPr lang="en-US" dirty="0"/>
              <a:t>&lt;k with a given </a:t>
            </a:r>
            <a:r>
              <a:rPr lang="en-US" dirty="0" err="1"/>
              <a:t>fdr</a:t>
            </a:r>
            <a:endParaRPr lang="en-US" dirty="0"/>
          </a:p>
        </p:txBody>
      </p:sp>
      <p:cxnSp>
        <p:nvCxnSpPr>
          <p:cNvPr id="4" name="Straight Arrow Connector 3">
            <a:extLst>
              <a:ext uri="{FF2B5EF4-FFF2-40B4-BE49-F238E27FC236}">
                <a16:creationId xmlns:a16="http://schemas.microsoft.com/office/drawing/2014/main" id="{3AA36920-B501-5346-B4E5-0A22AE8922D9}"/>
              </a:ext>
            </a:extLst>
          </p:cNvPr>
          <p:cNvCxnSpPr>
            <a:cxnSpLocks/>
          </p:cNvCxnSpPr>
          <p:nvPr/>
        </p:nvCxnSpPr>
        <p:spPr>
          <a:xfrm flipV="1">
            <a:off x="7719934" y="2669500"/>
            <a:ext cx="0" cy="89572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FC9E0B6-DB25-6C46-B8FA-81EAED98FD60}"/>
              </a:ext>
            </a:extLst>
          </p:cNvPr>
          <p:cNvSpPr txBox="1"/>
          <p:nvPr/>
        </p:nvSpPr>
        <p:spPr>
          <a:xfrm>
            <a:off x="6775474" y="5908674"/>
            <a:ext cx="2375941" cy="923330"/>
          </a:xfrm>
          <a:prstGeom prst="rect">
            <a:avLst/>
          </a:prstGeom>
          <a:noFill/>
        </p:spPr>
        <p:txBody>
          <a:bodyPr wrap="square" rtlCol="0">
            <a:spAutoFit/>
          </a:bodyPr>
          <a:lstStyle/>
          <a:p>
            <a:r>
              <a:rPr lang="en-US" dirty="0"/>
              <a:t>R command:</a:t>
            </a:r>
          </a:p>
          <a:p>
            <a:r>
              <a:rPr lang="en-US" dirty="0"/>
              <a:t>“</a:t>
            </a:r>
            <a:r>
              <a:rPr lang="en-US" dirty="0" err="1"/>
              <a:t>p.adjust</a:t>
            </a:r>
            <a:r>
              <a:rPr lang="en-US" dirty="0"/>
              <a:t>”</a:t>
            </a:r>
          </a:p>
          <a:p>
            <a:r>
              <a:rPr lang="en-US" dirty="0"/>
              <a:t>Option = “BH” or “FDR”</a:t>
            </a:r>
          </a:p>
        </p:txBody>
      </p:sp>
    </p:spTree>
    <p:extLst>
      <p:ext uri="{BB962C8B-B14F-4D97-AF65-F5344CB8AC3E}">
        <p14:creationId xmlns:p14="http://schemas.microsoft.com/office/powerpoint/2010/main" val="1484314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15698</TotalTime>
  <Words>1528</Words>
  <Application>Microsoft Macintosh PowerPoint</Application>
  <PresentationFormat>On-screen Show (4:3)</PresentationFormat>
  <Paragraphs>257</Paragraphs>
  <Slides>25</Slides>
  <Notes>4</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Ways to Work Through Common Statistical Problems in Biology  David Siegel, Sulggi Lee Lab</vt:lpstr>
      <vt:lpstr>Goals for Today</vt:lpstr>
      <vt:lpstr>About Me</vt:lpstr>
      <vt:lpstr>Let’s Focus on One Type of Question</vt:lpstr>
      <vt:lpstr>P-Value Definitions</vt:lpstr>
      <vt:lpstr>Multiple Testing Changes P-Value Thresholds</vt:lpstr>
      <vt:lpstr>Plan for computational check:  If you do 40 tests, how often will you find 3 with p&lt;0.05?</vt:lpstr>
      <vt:lpstr>How to Account for Multiple Testing?</vt:lpstr>
      <vt:lpstr>False Discovery Rate</vt:lpstr>
      <vt:lpstr>This Can Also Be Viewed as a Q-Q Plot:</vt:lpstr>
      <vt:lpstr>Here’s what p-value adjustment does:</vt:lpstr>
      <vt:lpstr>Here’s what p-value adjustment does:</vt:lpstr>
      <vt:lpstr>If Multiple Testing Correction Fails, There Are Other Options</vt:lpstr>
      <vt:lpstr>Common Ways to P-Hack  (Don’t do this)</vt:lpstr>
      <vt:lpstr>More on t-Tests</vt:lpstr>
      <vt:lpstr>Many Types of Distributions...</vt:lpstr>
      <vt:lpstr>Types of Tests</vt:lpstr>
      <vt:lpstr>Permutation Tests Are Very Useful</vt:lpstr>
      <vt:lpstr>Permutation Test Example</vt:lpstr>
      <vt:lpstr>Permutation Test Example</vt:lpstr>
      <vt:lpstr>Mann-Whitney U Test (aka Wilcoxon rank-sum test  but not the Wilcoxon signed-rank test)</vt:lpstr>
      <vt:lpstr>Mann-Whitney U Test</vt:lpstr>
      <vt:lpstr>Further Mann-Whitney Examples in Notebook</vt:lpstr>
      <vt:lpstr>ROC Curves</vt:lpstr>
      <vt:lpstr>How to Test Statistical Software?</vt:lpstr>
    </vt:vector>
  </TitlesOfParts>
  <Company>UCSF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The Conqueror</dc:creator>
  <cp:lastModifiedBy>Siegel, David</cp:lastModifiedBy>
  <cp:revision>228</cp:revision>
  <dcterms:created xsi:type="dcterms:W3CDTF">2019-09-07T23:03:13Z</dcterms:created>
  <dcterms:modified xsi:type="dcterms:W3CDTF">2019-09-24T22:16:39Z</dcterms:modified>
</cp:coreProperties>
</file>